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6" r:id="rId4"/>
  </p:sldMasterIdLst>
  <p:notesMasterIdLst>
    <p:notesMasterId r:id="rId35"/>
  </p:notesMasterIdLst>
  <p:handoutMasterIdLst>
    <p:handoutMasterId r:id="rId36"/>
  </p:handoutMasterIdLst>
  <p:sldIdLst>
    <p:sldId id="279" r:id="rId5"/>
    <p:sldId id="256" r:id="rId6"/>
    <p:sldId id="270" r:id="rId7"/>
    <p:sldId id="271" r:id="rId8"/>
    <p:sldId id="272" r:id="rId9"/>
    <p:sldId id="273" r:id="rId10"/>
    <p:sldId id="277" r:id="rId11"/>
    <p:sldId id="259" r:id="rId12"/>
    <p:sldId id="260" r:id="rId13"/>
    <p:sldId id="269" r:id="rId14"/>
    <p:sldId id="278" r:id="rId15"/>
    <p:sldId id="281" r:id="rId16"/>
    <p:sldId id="261" r:id="rId17"/>
    <p:sldId id="264" r:id="rId18"/>
    <p:sldId id="268" r:id="rId19"/>
    <p:sldId id="296" r:id="rId20"/>
    <p:sldId id="295" r:id="rId21"/>
    <p:sldId id="294" r:id="rId22"/>
    <p:sldId id="293" r:id="rId23"/>
    <p:sldId id="292" r:id="rId24"/>
    <p:sldId id="291" r:id="rId25"/>
    <p:sldId id="290" r:id="rId26"/>
    <p:sldId id="289" r:id="rId27"/>
    <p:sldId id="288" r:id="rId28"/>
    <p:sldId id="287" r:id="rId29"/>
    <p:sldId id="286" r:id="rId30"/>
    <p:sldId id="285" r:id="rId31"/>
    <p:sldId id="284" r:id="rId32"/>
    <p:sldId id="283" r:id="rId33"/>
    <p:sldId id="282" r:id="rId34"/>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an Donohue"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071037-E48D-4625-AB13-B26D81298756}" v="15" dt="2023-03-28T17:17:18.5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18" autoAdjust="0"/>
    <p:restoredTop sz="88812" autoAdjust="0"/>
  </p:normalViewPr>
  <p:slideViewPr>
    <p:cSldViewPr>
      <p:cViewPr varScale="1">
        <p:scale>
          <a:sx n="99" d="100"/>
          <a:sy n="99" d="100"/>
        </p:scale>
        <p:origin x="1856" y="168"/>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461707D-96E2-F251-6A20-945629E4F530}"/>
              </a:ext>
            </a:extLst>
          </p:cNvPr>
          <p:cNvSpPr>
            <a:spLocks noGrp="1"/>
          </p:cNvSpPr>
          <p:nvPr>
            <p:ph type="hdr" sz="quarter"/>
          </p:nvPr>
        </p:nvSpPr>
        <p:spPr>
          <a:xfrm>
            <a:off x="0" y="0"/>
            <a:ext cx="3043238" cy="465138"/>
          </a:xfrm>
          <a:prstGeom prst="rect">
            <a:avLst/>
          </a:prstGeom>
        </p:spPr>
        <p:txBody>
          <a:bodyPr vert="horz" lIns="93324" tIns="46662" rIns="93324" bIns="46662"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37B6EB87-EE32-D439-36C5-B803A32260A7}"/>
              </a:ext>
            </a:extLst>
          </p:cNvPr>
          <p:cNvSpPr>
            <a:spLocks noGrp="1"/>
          </p:cNvSpPr>
          <p:nvPr>
            <p:ph type="dt" sz="quarter" idx="1"/>
          </p:nvPr>
        </p:nvSpPr>
        <p:spPr>
          <a:xfrm>
            <a:off x="3978275" y="0"/>
            <a:ext cx="3043238" cy="465138"/>
          </a:xfrm>
          <a:prstGeom prst="rect">
            <a:avLst/>
          </a:prstGeom>
        </p:spPr>
        <p:txBody>
          <a:bodyPr vert="horz" lIns="93324" tIns="46662" rIns="93324" bIns="46662" rtlCol="0"/>
          <a:lstStyle>
            <a:lvl1pPr algn="r" eaLnBrk="1" hangingPunct="1">
              <a:defRPr sz="1200">
                <a:latin typeface="Arial" charset="0"/>
                <a:cs typeface="Arial" charset="0"/>
              </a:defRPr>
            </a:lvl1pPr>
          </a:lstStyle>
          <a:p>
            <a:pPr>
              <a:defRPr/>
            </a:pPr>
            <a:fld id="{2CDB508A-A12F-4A2C-BD2B-55D77D18C40F}" type="datetimeFigureOut">
              <a:rPr lang="en-US"/>
              <a:pPr>
                <a:defRPr/>
              </a:pPr>
              <a:t>3/30/23</a:t>
            </a:fld>
            <a:endParaRPr lang="en-US" dirty="0"/>
          </a:p>
        </p:txBody>
      </p:sp>
      <p:sp>
        <p:nvSpPr>
          <p:cNvPr id="4" name="Footer Placeholder 3">
            <a:extLst>
              <a:ext uri="{FF2B5EF4-FFF2-40B4-BE49-F238E27FC236}">
                <a16:creationId xmlns:a16="http://schemas.microsoft.com/office/drawing/2014/main" id="{1C6AD46A-0B98-9A9B-67FE-F31D0B52B446}"/>
              </a:ext>
            </a:extLst>
          </p:cNvPr>
          <p:cNvSpPr>
            <a:spLocks noGrp="1"/>
          </p:cNvSpPr>
          <p:nvPr>
            <p:ph type="ftr" sz="quarter" idx="2"/>
          </p:nvPr>
        </p:nvSpPr>
        <p:spPr>
          <a:xfrm>
            <a:off x="0" y="8842375"/>
            <a:ext cx="3043238" cy="465138"/>
          </a:xfrm>
          <a:prstGeom prst="rect">
            <a:avLst/>
          </a:prstGeom>
        </p:spPr>
        <p:txBody>
          <a:bodyPr vert="horz" lIns="93324" tIns="46662" rIns="93324" bIns="46662" rtlCol="0" anchor="b"/>
          <a:lstStyle>
            <a:lvl1pPr algn="l" eaLnBrk="1" hangingPunct="1">
              <a:defRPr sz="1200">
                <a:latin typeface="Arial" charset="0"/>
                <a:cs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AF1AF827-50FF-6794-D521-2EA2A8E25820}"/>
              </a:ext>
            </a:extLst>
          </p:cNvPr>
          <p:cNvSpPr>
            <a:spLocks noGrp="1"/>
          </p:cNvSpPr>
          <p:nvPr>
            <p:ph type="sldNum" sz="quarter" idx="3"/>
          </p:nvPr>
        </p:nvSpPr>
        <p:spPr>
          <a:xfrm>
            <a:off x="3978275" y="8842375"/>
            <a:ext cx="3043238" cy="465138"/>
          </a:xfrm>
          <a:prstGeom prst="rect">
            <a:avLst/>
          </a:prstGeom>
        </p:spPr>
        <p:txBody>
          <a:bodyPr vert="horz" wrap="square" lIns="93324" tIns="46662" rIns="93324" bIns="46662" numCol="1" anchor="b" anchorCtr="0" compatLnSpc="1">
            <a:prstTxWarp prst="textNoShape">
              <a:avLst/>
            </a:prstTxWarp>
          </a:bodyPr>
          <a:lstStyle>
            <a:lvl1pPr algn="r" eaLnBrk="1" hangingPunct="1">
              <a:defRPr sz="1200"/>
            </a:lvl1pPr>
          </a:lstStyle>
          <a:p>
            <a:pPr>
              <a:defRPr/>
            </a:pPr>
            <a:fld id="{95A8E354-742C-4830-86A8-111B0B3592DE}"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212FEC-10A9-9D0A-125C-C611A779D5F3}"/>
              </a:ext>
            </a:extLst>
          </p:cNvPr>
          <p:cNvSpPr>
            <a:spLocks noGrp="1"/>
          </p:cNvSpPr>
          <p:nvPr>
            <p:ph type="hdr" sz="quarter"/>
          </p:nvPr>
        </p:nvSpPr>
        <p:spPr>
          <a:xfrm>
            <a:off x="0" y="0"/>
            <a:ext cx="3043238" cy="466725"/>
          </a:xfrm>
          <a:prstGeom prst="rect">
            <a:avLst/>
          </a:prstGeom>
        </p:spPr>
        <p:txBody>
          <a:bodyPr vert="horz" lIns="93324" tIns="46662" rIns="93324" bIns="46662"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D6A3C753-B8CB-523A-8643-B850A377F3E8}"/>
              </a:ext>
            </a:extLst>
          </p:cNvPr>
          <p:cNvSpPr>
            <a:spLocks noGrp="1"/>
          </p:cNvSpPr>
          <p:nvPr>
            <p:ph type="dt" idx="1"/>
          </p:nvPr>
        </p:nvSpPr>
        <p:spPr>
          <a:xfrm>
            <a:off x="3978275" y="0"/>
            <a:ext cx="3043238" cy="466725"/>
          </a:xfrm>
          <a:prstGeom prst="rect">
            <a:avLst/>
          </a:prstGeom>
        </p:spPr>
        <p:txBody>
          <a:bodyPr vert="horz" lIns="93324" tIns="46662" rIns="93324" bIns="46662" rtlCol="0"/>
          <a:lstStyle>
            <a:lvl1pPr algn="r">
              <a:defRPr sz="1200"/>
            </a:lvl1pPr>
          </a:lstStyle>
          <a:p>
            <a:pPr>
              <a:defRPr/>
            </a:pPr>
            <a:fld id="{27F246BC-94BD-4CB3-8544-38F334D90A2F}" type="datetimeFigureOut">
              <a:rPr lang="en-US"/>
              <a:pPr>
                <a:defRPr/>
              </a:pPr>
              <a:t>3/30/23</a:t>
            </a:fld>
            <a:endParaRPr lang="en-US" dirty="0"/>
          </a:p>
        </p:txBody>
      </p:sp>
      <p:sp>
        <p:nvSpPr>
          <p:cNvPr id="4" name="Slide Image Placeholder 3">
            <a:extLst>
              <a:ext uri="{FF2B5EF4-FFF2-40B4-BE49-F238E27FC236}">
                <a16:creationId xmlns:a16="http://schemas.microsoft.com/office/drawing/2014/main" id="{923ABE92-84BE-A79A-1169-C9586377C0DA}"/>
              </a:ext>
            </a:extLst>
          </p:cNvPr>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pPr lvl="0"/>
            <a:endParaRPr lang="en-US" noProof="0" dirty="0"/>
          </a:p>
        </p:txBody>
      </p:sp>
      <p:sp>
        <p:nvSpPr>
          <p:cNvPr id="5" name="Notes Placeholder 4">
            <a:extLst>
              <a:ext uri="{FF2B5EF4-FFF2-40B4-BE49-F238E27FC236}">
                <a16:creationId xmlns:a16="http://schemas.microsoft.com/office/drawing/2014/main" id="{CE15A964-0708-9DA0-5CBF-737727ECBFFE}"/>
              </a:ext>
            </a:extLst>
          </p:cNvPr>
          <p:cNvSpPr>
            <a:spLocks noGrp="1"/>
          </p:cNvSpPr>
          <p:nvPr>
            <p:ph type="body" sz="quarter" idx="3"/>
          </p:nvPr>
        </p:nvSpPr>
        <p:spPr>
          <a:xfrm>
            <a:off x="701675" y="4479925"/>
            <a:ext cx="5619750" cy="3665538"/>
          </a:xfrm>
          <a:prstGeom prst="rect">
            <a:avLst/>
          </a:prstGeom>
        </p:spPr>
        <p:txBody>
          <a:bodyPr vert="horz" lIns="93324" tIns="46662" rIns="93324" bIns="46662"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7F26C321-E45D-76E3-FFC8-FEA9568949EB}"/>
              </a:ext>
            </a:extLst>
          </p:cNvPr>
          <p:cNvSpPr>
            <a:spLocks noGrp="1"/>
          </p:cNvSpPr>
          <p:nvPr>
            <p:ph type="ftr" sz="quarter" idx="4"/>
          </p:nvPr>
        </p:nvSpPr>
        <p:spPr>
          <a:xfrm>
            <a:off x="0" y="8842375"/>
            <a:ext cx="3043238" cy="466725"/>
          </a:xfrm>
          <a:prstGeom prst="rect">
            <a:avLst/>
          </a:prstGeom>
        </p:spPr>
        <p:txBody>
          <a:bodyPr vert="horz" lIns="93324" tIns="46662" rIns="93324" bIns="46662"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1C7C67C5-0E5F-1746-1E4D-AFAA2C84A726}"/>
              </a:ext>
            </a:extLst>
          </p:cNvPr>
          <p:cNvSpPr>
            <a:spLocks noGrp="1"/>
          </p:cNvSpPr>
          <p:nvPr>
            <p:ph type="sldNum" sz="quarter" idx="5"/>
          </p:nvPr>
        </p:nvSpPr>
        <p:spPr>
          <a:xfrm>
            <a:off x="3978275" y="8842375"/>
            <a:ext cx="3043238" cy="466725"/>
          </a:xfrm>
          <a:prstGeom prst="rect">
            <a:avLst/>
          </a:prstGeom>
        </p:spPr>
        <p:txBody>
          <a:bodyPr vert="horz" wrap="square" lIns="93324" tIns="46662" rIns="93324" bIns="46662" numCol="1" anchor="b" anchorCtr="0" compatLnSpc="1">
            <a:prstTxWarp prst="textNoShape">
              <a:avLst/>
            </a:prstTxWarp>
          </a:bodyPr>
          <a:lstStyle>
            <a:lvl1pPr algn="r">
              <a:defRPr sz="1200"/>
            </a:lvl1pPr>
          </a:lstStyle>
          <a:p>
            <a:pPr>
              <a:defRPr/>
            </a:pPr>
            <a:fld id="{0AC55378-ABE3-4F34-B312-45E9F8584E1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3510FCD7-F046-9198-37E7-56CEB45353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5C3085AE-5076-7282-AE87-8A4D1F462D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244" name="Slide Number Placeholder 3">
            <a:extLst>
              <a:ext uri="{FF2B5EF4-FFF2-40B4-BE49-F238E27FC236}">
                <a16:creationId xmlns:a16="http://schemas.microsoft.com/office/drawing/2014/main" id="{654F39F7-F0B0-BB53-2A5B-2C3ECFA93C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7238" indent="-290513">
              <a:defRPr>
                <a:solidFill>
                  <a:schemeClr val="tx1"/>
                </a:solidFill>
                <a:latin typeface="Arial" panose="020B0604020202020204" pitchFamily="34" charset="0"/>
                <a:cs typeface="Arial" panose="020B0604020202020204" pitchFamily="34" charset="0"/>
              </a:defRPr>
            </a:lvl2pPr>
            <a:lvl3pPr marL="1165225" indent="-231775">
              <a:defRPr>
                <a:solidFill>
                  <a:schemeClr val="tx1"/>
                </a:solidFill>
                <a:latin typeface="Arial" panose="020B0604020202020204" pitchFamily="34" charset="0"/>
                <a:cs typeface="Arial" panose="020B0604020202020204" pitchFamily="34" charset="0"/>
              </a:defRPr>
            </a:lvl3pPr>
            <a:lvl4pPr marL="1631950" indent="-231775">
              <a:defRPr>
                <a:solidFill>
                  <a:schemeClr val="tx1"/>
                </a:solidFill>
                <a:latin typeface="Arial" panose="020B0604020202020204" pitchFamily="34" charset="0"/>
                <a:cs typeface="Arial" panose="020B0604020202020204" pitchFamily="34" charset="0"/>
              </a:defRPr>
            </a:lvl4pPr>
            <a:lvl5pPr marL="2098675" indent="-231775">
              <a:defRPr>
                <a:solidFill>
                  <a:schemeClr val="tx1"/>
                </a:solidFill>
                <a:latin typeface="Arial" panose="020B0604020202020204" pitchFamily="34" charset="0"/>
                <a:cs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85E58E7-2617-4641-BD1D-C96D530133FD}" type="slidenum">
              <a:rPr lang="en-US" altLang="en-US" smtClean="0"/>
              <a:pPr/>
              <a:t>6</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3510FCD7-F046-9198-37E7-56CEB45353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5C3085AE-5076-7282-AE87-8A4D1F462D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244" name="Slide Number Placeholder 3">
            <a:extLst>
              <a:ext uri="{FF2B5EF4-FFF2-40B4-BE49-F238E27FC236}">
                <a16:creationId xmlns:a16="http://schemas.microsoft.com/office/drawing/2014/main" id="{654F39F7-F0B0-BB53-2A5B-2C3ECFA93C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7238" indent="-290513">
              <a:defRPr>
                <a:solidFill>
                  <a:schemeClr val="tx1"/>
                </a:solidFill>
                <a:latin typeface="Arial" panose="020B0604020202020204" pitchFamily="34" charset="0"/>
                <a:cs typeface="Arial" panose="020B0604020202020204" pitchFamily="34" charset="0"/>
              </a:defRPr>
            </a:lvl2pPr>
            <a:lvl3pPr marL="1165225" indent="-231775">
              <a:defRPr>
                <a:solidFill>
                  <a:schemeClr val="tx1"/>
                </a:solidFill>
                <a:latin typeface="Arial" panose="020B0604020202020204" pitchFamily="34" charset="0"/>
                <a:cs typeface="Arial" panose="020B0604020202020204" pitchFamily="34" charset="0"/>
              </a:defRPr>
            </a:lvl3pPr>
            <a:lvl4pPr marL="1631950" indent="-231775">
              <a:defRPr>
                <a:solidFill>
                  <a:schemeClr val="tx1"/>
                </a:solidFill>
                <a:latin typeface="Arial" panose="020B0604020202020204" pitchFamily="34" charset="0"/>
                <a:cs typeface="Arial" panose="020B0604020202020204" pitchFamily="34" charset="0"/>
              </a:defRPr>
            </a:lvl4pPr>
            <a:lvl5pPr marL="2098675" indent="-231775">
              <a:defRPr>
                <a:solidFill>
                  <a:schemeClr val="tx1"/>
                </a:solidFill>
                <a:latin typeface="Arial" panose="020B0604020202020204" pitchFamily="34" charset="0"/>
                <a:cs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85E58E7-2617-4641-BD1D-C96D530133FD}" type="slidenum">
              <a:rPr lang="en-US" altLang="en-US" smtClean="0"/>
              <a:pPr/>
              <a:t>21</a:t>
            </a:fld>
            <a:endParaRPr lang="en-US" altLang="en-US"/>
          </a:p>
        </p:txBody>
      </p:sp>
    </p:spTree>
    <p:extLst>
      <p:ext uri="{BB962C8B-B14F-4D97-AF65-F5344CB8AC3E}">
        <p14:creationId xmlns:p14="http://schemas.microsoft.com/office/powerpoint/2010/main" val="1013886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D886145-9453-1E3B-316F-EADC43FE168E}"/>
              </a:ext>
            </a:extLst>
          </p:cNvPr>
          <p:cNvSpPr>
            <a:spLocks noGrp="1"/>
          </p:cNvSpPr>
          <p:nvPr>
            <p:ph type="dt" sz="half" idx="10"/>
          </p:nvPr>
        </p:nvSpPr>
        <p:spPr/>
        <p:txBody>
          <a:bodyPr/>
          <a:lstStyle>
            <a:lvl1pPr>
              <a:defRPr/>
            </a:lvl1pPr>
          </a:lstStyle>
          <a:p>
            <a:pPr>
              <a:defRPr/>
            </a:pPr>
            <a:fld id="{A21172A1-DC29-4756-9C0B-4A6BEE70B5C7}" type="datetimeFigureOut">
              <a:rPr lang="en-US"/>
              <a:pPr>
                <a:defRPr/>
              </a:pPr>
              <a:t>3/30/23</a:t>
            </a:fld>
            <a:endParaRPr lang="en-US" dirty="0"/>
          </a:p>
        </p:txBody>
      </p:sp>
      <p:sp>
        <p:nvSpPr>
          <p:cNvPr id="5" name="Footer Placeholder 4">
            <a:extLst>
              <a:ext uri="{FF2B5EF4-FFF2-40B4-BE49-F238E27FC236}">
                <a16:creationId xmlns:a16="http://schemas.microsoft.com/office/drawing/2014/main" id="{25DD9A9E-C5C8-2FAC-1185-A0D1223C9F5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4301EA5-6F60-8523-6341-CBFFE6410964}"/>
              </a:ext>
            </a:extLst>
          </p:cNvPr>
          <p:cNvSpPr>
            <a:spLocks noGrp="1"/>
          </p:cNvSpPr>
          <p:nvPr>
            <p:ph type="sldNum" sz="quarter" idx="12"/>
          </p:nvPr>
        </p:nvSpPr>
        <p:spPr/>
        <p:txBody>
          <a:bodyPr/>
          <a:lstStyle>
            <a:lvl1pPr>
              <a:defRPr/>
            </a:lvl1pPr>
          </a:lstStyle>
          <a:p>
            <a:pPr>
              <a:defRPr/>
            </a:pPr>
            <a:fld id="{89EBCF85-8530-443D-8085-F8E472EE9518}" type="slidenum">
              <a:rPr lang="en-US" altLang="en-US"/>
              <a:pPr>
                <a:defRPr/>
              </a:pPr>
              <a:t>‹#›</a:t>
            </a:fld>
            <a:endParaRPr lang="en-US" altLang="en-US"/>
          </a:p>
        </p:txBody>
      </p:sp>
    </p:spTree>
    <p:extLst>
      <p:ext uri="{BB962C8B-B14F-4D97-AF65-F5344CB8AC3E}">
        <p14:creationId xmlns:p14="http://schemas.microsoft.com/office/powerpoint/2010/main" val="3382279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243133-E0E4-DC49-8AF2-8CA1D323C777}"/>
              </a:ext>
            </a:extLst>
          </p:cNvPr>
          <p:cNvSpPr>
            <a:spLocks noGrp="1"/>
          </p:cNvSpPr>
          <p:nvPr>
            <p:ph type="dt" sz="half" idx="10"/>
          </p:nvPr>
        </p:nvSpPr>
        <p:spPr/>
        <p:txBody>
          <a:bodyPr/>
          <a:lstStyle>
            <a:lvl1pPr>
              <a:defRPr/>
            </a:lvl1pPr>
          </a:lstStyle>
          <a:p>
            <a:pPr>
              <a:defRPr/>
            </a:pPr>
            <a:fld id="{9A9066AE-3483-456F-84D4-3512012C898F}" type="datetimeFigureOut">
              <a:rPr lang="en-US"/>
              <a:pPr>
                <a:defRPr/>
              </a:pPr>
              <a:t>3/30/23</a:t>
            </a:fld>
            <a:endParaRPr lang="en-US" dirty="0"/>
          </a:p>
        </p:txBody>
      </p:sp>
      <p:sp>
        <p:nvSpPr>
          <p:cNvPr id="5" name="Footer Placeholder 4">
            <a:extLst>
              <a:ext uri="{FF2B5EF4-FFF2-40B4-BE49-F238E27FC236}">
                <a16:creationId xmlns:a16="http://schemas.microsoft.com/office/drawing/2014/main" id="{7E9A6F66-84CA-41E6-6276-F2575159820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0B5A2F3-7071-57AB-BFFB-62AD5C885B35}"/>
              </a:ext>
            </a:extLst>
          </p:cNvPr>
          <p:cNvSpPr>
            <a:spLocks noGrp="1"/>
          </p:cNvSpPr>
          <p:nvPr>
            <p:ph type="sldNum" sz="quarter" idx="12"/>
          </p:nvPr>
        </p:nvSpPr>
        <p:spPr/>
        <p:txBody>
          <a:bodyPr/>
          <a:lstStyle>
            <a:lvl1pPr>
              <a:defRPr/>
            </a:lvl1pPr>
          </a:lstStyle>
          <a:p>
            <a:pPr>
              <a:defRPr/>
            </a:pPr>
            <a:fld id="{65A76F95-F949-46C8-9D9F-CDB70AB2D573}" type="slidenum">
              <a:rPr lang="en-US" altLang="en-US"/>
              <a:pPr>
                <a:defRPr/>
              </a:pPr>
              <a:t>‹#›</a:t>
            </a:fld>
            <a:endParaRPr lang="en-US" altLang="en-US"/>
          </a:p>
        </p:txBody>
      </p:sp>
    </p:spTree>
    <p:extLst>
      <p:ext uri="{BB962C8B-B14F-4D97-AF65-F5344CB8AC3E}">
        <p14:creationId xmlns:p14="http://schemas.microsoft.com/office/powerpoint/2010/main" val="2070560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61EE32-1E33-CBE1-7DFD-B0FDB01525B3}"/>
              </a:ext>
            </a:extLst>
          </p:cNvPr>
          <p:cNvSpPr>
            <a:spLocks noGrp="1"/>
          </p:cNvSpPr>
          <p:nvPr>
            <p:ph type="dt" sz="half" idx="10"/>
          </p:nvPr>
        </p:nvSpPr>
        <p:spPr/>
        <p:txBody>
          <a:bodyPr/>
          <a:lstStyle>
            <a:lvl1pPr>
              <a:defRPr/>
            </a:lvl1pPr>
          </a:lstStyle>
          <a:p>
            <a:pPr>
              <a:defRPr/>
            </a:pPr>
            <a:fld id="{6F52742D-8D77-44D3-8422-E18ADB133697}" type="datetimeFigureOut">
              <a:rPr lang="en-US"/>
              <a:pPr>
                <a:defRPr/>
              </a:pPr>
              <a:t>3/30/23</a:t>
            </a:fld>
            <a:endParaRPr lang="en-US" dirty="0"/>
          </a:p>
        </p:txBody>
      </p:sp>
      <p:sp>
        <p:nvSpPr>
          <p:cNvPr id="5" name="Footer Placeholder 4">
            <a:extLst>
              <a:ext uri="{FF2B5EF4-FFF2-40B4-BE49-F238E27FC236}">
                <a16:creationId xmlns:a16="http://schemas.microsoft.com/office/drawing/2014/main" id="{17654EA3-843D-97FC-82D8-00B9FDDA3B5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151CBEF-3ADC-B30C-83F2-287AE78D9D7B}"/>
              </a:ext>
            </a:extLst>
          </p:cNvPr>
          <p:cNvSpPr>
            <a:spLocks noGrp="1"/>
          </p:cNvSpPr>
          <p:nvPr>
            <p:ph type="sldNum" sz="quarter" idx="12"/>
          </p:nvPr>
        </p:nvSpPr>
        <p:spPr/>
        <p:txBody>
          <a:bodyPr/>
          <a:lstStyle>
            <a:lvl1pPr>
              <a:defRPr/>
            </a:lvl1pPr>
          </a:lstStyle>
          <a:p>
            <a:pPr>
              <a:defRPr/>
            </a:pPr>
            <a:fld id="{D3AD3C09-3DBD-4929-BB17-2FD81D2BD06F}" type="slidenum">
              <a:rPr lang="en-US" altLang="en-US"/>
              <a:pPr>
                <a:defRPr/>
              </a:pPr>
              <a:t>‹#›</a:t>
            </a:fld>
            <a:endParaRPr lang="en-US" altLang="en-US"/>
          </a:p>
        </p:txBody>
      </p:sp>
    </p:spTree>
    <p:extLst>
      <p:ext uri="{BB962C8B-B14F-4D97-AF65-F5344CB8AC3E}">
        <p14:creationId xmlns:p14="http://schemas.microsoft.com/office/powerpoint/2010/main" val="1398995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48FCCB-0566-366B-0066-F2E9FC6385E0}"/>
              </a:ext>
            </a:extLst>
          </p:cNvPr>
          <p:cNvSpPr>
            <a:spLocks noGrp="1"/>
          </p:cNvSpPr>
          <p:nvPr>
            <p:ph type="dt" sz="half" idx="10"/>
          </p:nvPr>
        </p:nvSpPr>
        <p:spPr/>
        <p:txBody>
          <a:bodyPr/>
          <a:lstStyle>
            <a:lvl1pPr>
              <a:defRPr/>
            </a:lvl1pPr>
          </a:lstStyle>
          <a:p>
            <a:pPr>
              <a:defRPr/>
            </a:pPr>
            <a:fld id="{B9CC16A4-76A8-4C6E-88EA-4F9746DB1DDD}" type="datetimeFigureOut">
              <a:rPr lang="en-US"/>
              <a:pPr>
                <a:defRPr/>
              </a:pPr>
              <a:t>3/30/23</a:t>
            </a:fld>
            <a:endParaRPr lang="en-US" dirty="0"/>
          </a:p>
        </p:txBody>
      </p:sp>
      <p:sp>
        <p:nvSpPr>
          <p:cNvPr id="5" name="Footer Placeholder 4">
            <a:extLst>
              <a:ext uri="{FF2B5EF4-FFF2-40B4-BE49-F238E27FC236}">
                <a16:creationId xmlns:a16="http://schemas.microsoft.com/office/drawing/2014/main" id="{24B4AACE-3F4E-5722-26EA-AD70A39F19A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4D6C071-D38A-2211-A917-472AC5C7258A}"/>
              </a:ext>
            </a:extLst>
          </p:cNvPr>
          <p:cNvSpPr>
            <a:spLocks noGrp="1"/>
          </p:cNvSpPr>
          <p:nvPr>
            <p:ph type="sldNum" sz="quarter" idx="12"/>
          </p:nvPr>
        </p:nvSpPr>
        <p:spPr/>
        <p:txBody>
          <a:bodyPr/>
          <a:lstStyle>
            <a:lvl1pPr>
              <a:defRPr/>
            </a:lvl1pPr>
          </a:lstStyle>
          <a:p>
            <a:pPr>
              <a:defRPr/>
            </a:pPr>
            <a:fld id="{5CDB816E-ED95-4801-B34A-7F18ADB2F98B}" type="slidenum">
              <a:rPr lang="en-US" altLang="en-US"/>
              <a:pPr>
                <a:defRPr/>
              </a:pPr>
              <a:t>‹#›</a:t>
            </a:fld>
            <a:endParaRPr lang="en-US" altLang="en-US"/>
          </a:p>
        </p:txBody>
      </p:sp>
    </p:spTree>
    <p:extLst>
      <p:ext uri="{BB962C8B-B14F-4D97-AF65-F5344CB8AC3E}">
        <p14:creationId xmlns:p14="http://schemas.microsoft.com/office/powerpoint/2010/main" val="201398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6405AD-2562-6696-A23C-9ADFB9E4A160}"/>
              </a:ext>
            </a:extLst>
          </p:cNvPr>
          <p:cNvSpPr>
            <a:spLocks noGrp="1"/>
          </p:cNvSpPr>
          <p:nvPr>
            <p:ph type="dt" sz="half" idx="10"/>
          </p:nvPr>
        </p:nvSpPr>
        <p:spPr/>
        <p:txBody>
          <a:bodyPr/>
          <a:lstStyle>
            <a:lvl1pPr>
              <a:defRPr/>
            </a:lvl1pPr>
          </a:lstStyle>
          <a:p>
            <a:pPr>
              <a:defRPr/>
            </a:pPr>
            <a:fld id="{3A8C6F7D-EAF7-476B-BD59-94DC9F9357C5}" type="datetimeFigureOut">
              <a:rPr lang="en-US"/>
              <a:pPr>
                <a:defRPr/>
              </a:pPr>
              <a:t>3/30/23</a:t>
            </a:fld>
            <a:endParaRPr lang="en-US" dirty="0"/>
          </a:p>
        </p:txBody>
      </p:sp>
      <p:sp>
        <p:nvSpPr>
          <p:cNvPr id="5" name="Footer Placeholder 4">
            <a:extLst>
              <a:ext uri="{FF2B5EF4-FFF2-40B4-BE49-F238E27FC236}">
                <a16:creationId xmlns:a16="http://schemas.microsoft.com/office/drawing/2014/main" id="{30939FFB-0BB6-53CB-B7C7-9DA1FFFAE54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BF75C0A-BFEE-243B-12C6-F88CD251295F}"/>
              </a:ext>
            </a:extLst>
          </p:cNvPr>
          <p:cNvSpPr>
            <a:spLocks noGrp="1"/>
          </p:cNvSpPr>
          <p:nvPr>
            <p:ph type="sldNum" sz="quarter" idx="12"/>
          </p:nvPr>
        </p:nvSpPr>
        <p:spPr/>
        <p:txBody>
          <a:bodyPr/>
          <a:lstStyle>
            <a:lvl1pPr>
              <a:defRPr/>
            </a:lvl1pPr>
          </a:lstStyle>
          <a:p>
            <a:pPr>
              <a:defRPr/>
            </a:pPr>
            <a:fld id="{B6F7A63E-D429-4CD4-9F92-4AD55C995335}" type="slidenum">
              <a:rPr lang="en-US" altLang="en-US"/>
              <a:pPr>
                <a:defRPr/>
              </a:pPr>
              <a:t>‹#›</a:t>
            </a:fld>
            <a:endParaRPr lang="en-US" altLang="en-US"/>
          </a:p>
        </p:txBody>
      </p:sp>
    </p:spTree>
    <p:extLst>
      <p:ext uri="{BB962C8B-B14F-4D97-AF65-F5344CB8AC3E}">
        <p14:creationId xmlns:p14="http://schemas.microsoft.com/office/powerpoint/2010/main" val="3641005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CE0E784-646F-B7D5-5950-98AD37448E0A}"/>
              </a:ext>
            </a:extLst>
          </p:cNvPr>
          <p:cNvSpPr>
            <a:spLocks noGrp="1"/>
          </p:cNvSpPr>
          <p:nvPr>
            <p:ph type="dt" sz="half" idx="10"/>
          </p:nvPr>
        </p:nvSpPr>
        <p:spPr/>
        <p:txBody>
          <a:bodyPr/>
          <a:lstStyle>
            <a:lvl1pPr>
              <a:defRPr/>
            </a:lvl1pPr>
          </a:lstStyle>
          <a:p>
            <a:pPr>
              <a:defRPr/>
            </a:pPr>
            <a:fld id="{D1026BE9-AE2E-4A92-9D10-9969EEA82A4D}" type="datetimeFigureOut">
              <a:rPr lang="en-US"/>
              <a:pPr>
                <a:defRPr/>
              </a:pPr>
              <a:t>3/30/23</a:t>
            </a:fld>
            <a:endParaRPr lang="en-US" dirty="0"/>
          </a:p>
        </p:txBody>
      </p:sp>
      <p:sp>
        <p:nvSpPr>
          <p:cNvPr id="6" name="Footer Placeholder 4">
            <a:extLst>
              <a:ext uri="{FF2B5EF4-FFF2-40B4-BE49-F238E27FC236}">
                <a16:creationId xmlns:a16="http://schemas.microsoft.com/office/drawing/2014/main" id="{CD676150-02D6-2C45-91D7-2EFAD01D3C4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00C8B73-8C07-18AA-E307-893FA0B82BDC}"/>
              </a:ext>
            </a:extLst>
          </p:cNvPr>
          <p:cNvSpPr>
            <a:spLocks noGrp="1"/>
          </p:cNvSpPr>
          <p:nvPr>
            <p:ph type="sldNum" sz="quarter" idx="12"/>
          </p:nvPr>
        </p:nvSpPr>
        <p:spPr/>
        <p:txBody>
          <a:bodyPr/>
          <a:lstStyle>
            <a:lvl1pPr>
              <a:defRPr/>
            </a:lvl1pPr>
          </a:lstStyle>
          <a:p>
            <a:pPr>
              <a:defRPr/>
            </a:pPr>
            <a:fld id="{4995A6DE-1AE4-4BA9-B60E-3BC29D070313}" type="slidenum">
              <a:rPr lang="en-US" altLang="en-US"/>
              <a:pPr>
                <a:defRPr/>
              </a:pPr>
              <a:t>‹#›</a:t>
            </a:fld>
            <a:endParaRPr lang="en-US" altLang="en-US"/>
          </a:p>
        </p:txBody>
      </p:sp>
    </p:spTree>
    <p:extLst>
      <p:ext uri="{BB962C8B-B14F-4D97-AF65-F5344CB8AC3E}">
        <p14:creationId xmlns:p14="http://schemas.microsoft.com/office/powerpoint/2010/main" val="3463652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4BE62D4D-3AB3-6A47-730B-30ED8B6AE0B7}"/>
              </a:ext>
            </a:extLst>
          </p:cNvPr>
          <p:cNvSpPr>
            <a:spLocks noGrp="1"/>
          </p:cNvSpPr>
          <p:nvPr>
            <p:ph type="dt" sz="half" idx="10"/>
          </p:nvPr>
        </p:nvSpPr>
        <p:spPr/>
        <p:txBody>
          <a:bodyPr/>
          <a:lstStyle>
            <a:lvl1pPr>
              <a:defRPr/>
            </a:lvl1pPr>
          </a:lstStyle>
          <a:p>
            <a:pPr>
              <a:defRPr/>
            </a:pPr>
            <a:fld id="{7E44E988-7020-42E7-9829-A6154D9F7A51}" type="datetimeFigureOut">
              <a:rPr lang="en-US"/>
              <a:pPr>
                <a:defRPr/>
              </a:pPr>
              <a:t>3/30/23</a:t>
            </a:fld>
            <a:endParaRPr lang="en-US" dirty="0"/>
          </a:p>
        </p:txBody>
      </p:sp>
      <p:sp>
        <p:nvSpPr>
          <p:cNvPr id="8" name="Footer Placeholder 4">
            <a:extLst>
              <a:ext uri="{FF2B5EF4-FFF2-40B4-BE49-F238E27FC236}">
                <a16:creationId xmlns:a16="http://schemas.microsoft.com/office/drawing/2014/main" id="{B2A63A23-7B6A-02A9-07F0-C63E61A8FD91}"/>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6D802F4E-1C4F-F083-50BE-9575B61FB16A}"/>
              </a:ext>
            </a:extLst>
          </p:cNvPr>
          <p:cNvSpPr>
            <a:spLocks noGrp="1"/>
          </p:cNvSpPr>
          <p:nvPr>
            <p:ph type="sldNum" sz="quarter" idx="12"/>
          </p:nvPr>
        </p:nvSpPr>
        <p:spPr/>
        <p:txBody>
          <a:bodyPr/>
          <a:lstStyle>
            <a:lvl1pPr>
              <a:defRPr/>
            </a:lvl1pPr>
          </a:lstStyle>
          <a:p>
            <a:pPr>
              <a:defRPr/>
            </a:pPr>
            <a:fld id="{B58E25AB-4299-45C1-B76B-D9A5652612C2}" type="slidenum">
              <a:rPr lang="en-US" altLang="en-US"/>
              <a:pPr>
                <a:defRPr/>
              </a:pPr>
              <a:t>‹#›</a:t>
            </a:fld>
            <a:endParaRPr lang="en-US" altLang="en-US"/>
          </a:p>
        </p:txBody>
      </p:sp>
    </p:spTree>
    <p:extLst>
      <p:ext uri="{BB962C8B-B14F-4D97-AF65-F5344CB8AC3E}">
        <p14:creationId xmlns:p14="http://schemas.microsoft.com/office/powerpoint/2010/main" val="2623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0A119ADB-84F5-CF06-C320-3CF0A184693B}"/>
              </a:ext>
            </a:extLst>
          </p:cNvPr>
          <p:cNvSpPr>
            <a:spLocks noGrp="1"/>
          </p:cNvSpPr>
          <p:nvPr>
            <p:ph type="dt" sz="half" idx="10"/>
          </p:nvPr>
        </p:nvSpPr>
        <p:spPr/>
        <p:txBody>
          <a:bodyPr/>
          <a:lstStyle>
            <a:lvl1pPr>
              <a:defRPr/>
            </a:lvl1pPr>
          </a:lstStyle>
          <a:p>
            <a:pPr>
              <a:defRPr/>
            </a:pPr>
            <a:fld id="{96FD426A-5F09-4463-8948-D7ED7CDED812}" type="datetimeFigureOut">
              <a:rPr lang="en-US"/>
              <a:pPr>
                <a:defRPr/>
              </a:pPr>
              <a:t>3/30/23</a:t>
            </a:fld>
            <a:endParaRPr lang="en-US" dirty="0"/>
          </a:p>
        </p:txBody>
      </p:sp>
      <p:sp>
        <p:nvSpPr>
          <p:cNvPr id="4" name="Footer Placeholder 4">
            <a:extLst>
              <a:ext uri="{FF2B5EF4-FFF2-40B4-BE49-F238E27FC236}">
                <a16:creationId xmlns:a16="http://schemas.microsoft.com/office/drawing/2014/main" id="{2B7BF16D-38DD-0818-2B1A-EFCA3CE60BB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70AA7E0E-15A8-D626-B4D3-998C871F77E0}"/>
              </a:ext>
            </a:extLst>
          </p:cNvPr>
          <p:cNvSpPr>
            <a:spLocks noGrp="1"/>
          </p:cNvSpPr>
          <p:nvPr>
            <p:ph type="sldNum" sz="quarter" idx="12"/>
          </p:nvPr>
        </p:nvSpPr>
        <p:spPr/>
        <p:txBody>
          <a:bodyPr/>
          <a:lstStyle>
            <a:lvl1pPr>
              <a:defRPr/>
            </a:lvl1pPr>
          </a:lstStyle>
          <a:p>
            <a:pPr>
              <a:defRPr/>
            </a:pPr>
            <a:fld id="{EFD3064F-6DE0-4001-AFF3-C815E59012EF}" type="slidenum">
              <a:rPr lang="en-US" altLang="en-US"/>
              <a:pPr>
                <a:defRPr/>
              </a:pPr>
              <a:t>‹#›</a:t>
            </a:fld>
            <a:endParaRPr lang="en-US" altLang="en-US"/>
          </a:p>
        </p:txBody>
      </p:sp>
    </p:spTree>
    <p:extLst>
      <p:ext uri="{BB962C8B-B14F-4D97-AF65-F5344CB8AC3E}">
        <p14:creationId xmlns:p14="http://schemas.microsoft.com/office/powerpoint/2010/main" val="2097200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C0323C9-6618-0BBF-AC7D-395E3AD4619D}"/>
              </a:ext>
            </a:extLst>
          </p:cNvPr>
          <p:cNvSpPr>
            <a:spLocks noGrp="1"/>
          </p:cNvSpPr>
          <p:nvPr>
            <p:ph type="dt" sz="half" idx="10"/>
          </p:nvPr>
        </p:nvSpPr>
        <p:spPr/>
        <p:txBody>
          <a:bodyPr/>
          <a:lstStyle>
            <a:lvl1pPr>
              <a:defRPr/>
            </a:lvl1pPr>
          </a:lstStyle>
          <a:p>
            <a:pPr>
              <a:defRPr/>
            </a:pPr>
            <a:fld id="{EDD798AC-5F63-4DCB-89B3-89E7C23D7753}" type="datetimeFigureOut">
              <a:rPr lang="en-US"/>
              <a:pPr>
                <a:defRPr/>
              </a:pPr>
              <a:t>3/30/23</a:t>
            </a:fld>
            <a:endParaRPr lang="en-US" dirty="0"/>
          </a:p>
        </p:txBody>
      </p:sp>
      <p:sp>
        <p:nvSpPr>
          <p:cNvPr id="3" name="Footer Placeholder 4">
            <a:extLst>
              <a:ext uri="{FF2B5EF4-FFF2-40B4-BE49-F238E27FC236}">
                <a16:creationId xmlns:a16="http://schemas.microsoft.com/office/drawing/2014/main" id="{AF4CF4CC-5B98-8D23-89CF-25B91B84D56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7FD8A09-1FB9-DC8D-4BB7-64D621CA292A}"/>
              </a:ext>
            </a:extLst>
          </p:cNvPr>
          <p:cNvSpPr>
            <a:spLocks noGrp="1"/>
          </p:cNvSpPr>
          <p:nvPr>
            <p:ph type="sldNum" sz="quarter" idx="12"/>
          </p:nvPr>
        </p:nvSpPr>
        <p:spPr/>
        <p:txBody>
          <a:bodyPr/>
          <a:lstStyle>
            <a:lvl1pPr>
              <a:defRPr/>
            </a:lvl1pPr>
          </a:lstStyle>
          <a:p>
            <a:pPr>
              <a:defRPr/>
            </a:pPr>
            <a:fld id="{13D43FAB-9BC6-4782-9BBE-3FED75F01F63}" type="slidenum">
              <a:rPr lang="en-US" altLang="en-US"/>
              <a:pPr>
                <a:defRPr/>
              </a:pPr>
              <a:t>‹#›</a:t>
            </a:fld>
            <a:endParaRPr lang="en-US" altLang="en-US"/>
          </a:p>
        </p:txBody>
      </p:sp>
    </p:spTree>
    <p:extLst>
      <p:ext uri="{BB962C8B-B14F-4D97-AF65-F5344CB8AC3E}">
        <p14:creationId xmlns:p14="http://schemas.microsoft.com/office/powerpoint/2010/main" val="791457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C77B0613-A3B1-EE58-E90A-9AECCDFDA35F}"/>
              </a:ext>
            </a:extLst>
          </p:cNvPr>
          <p:cNvSpPr>
            <a:spLocks noGrp="1"/>
          </p:cNvSpPr>
          <p:nvPr>
            <p:ph type="dt" sz="half" idx="10"/>
          </p:nvPr>
        </p:nvSpPr>
        <p:spPr/>
        <p:txBody>
          <a:bodyPr/>
          <a:lstStyle>
            <a:lvl1pPr>
              <a:defRPr/>
            </a:lvl1pPr>
          </a:lstStyle>
          <a:p>
            <a:pPr>
              <a:defRPr/>
            </a:pPr>
            <a:fld id="{BAF02D7A-2B44-4663-817C-81C878098145}" type="datetimeFigureOut">
              <a:rPr lang="en-US"/>
              <a:pPr>
                <a:defRPr/>
              </a:pPr>
              <a:t>3/30/23</a:t>
            </a:fld>
            <a:endParaRPr lang="en-US" dirty="0"/>
          </a:p>
        </p:txBody>
      </p:sp>
      <p:sp>
        <p:nvSpPr>
          <p:cNvPr id="6" name="Footer Placeholder 4">
            <a:extLst>
              <a:ext uri="{FF2B5EF4-FFF2-40B4-BE49-F238E27FC236}">
                <a16:creationId xmlns:a16="http://schemas.microsoft.com/office/drawing/2014/main" id="{BC86AA37-7042-8DE9-F088-5FABB50199E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489B88F-EF43-2E26-AEB9-921593EA0EF4}"/>
              </a:ext>
            </a:extLst>
          </p:cNvPr>
          <p:cNvSpPr>
            <a:spLocks noGrp="1"/>
          </p:cNvSpPr>
          <p:nvPr>
            <p:ph type="sldNum" sz="quarter" idx="12"/>
          </p:nvPr>
        </p:nvSpPr>
        <p:spPr/>
        <p:txBody>
          <a:bodyPr/>
          <a:lstStyle>
            <a:lvl1pPr>
              <a:defRPr/>
            </a:lvl1pPr>
          </a:lstStyle>
          <a:p>
            <a:pPr>
              <a:defRPr/>
            </a:pPr>
            <a:fld id="{0E72A8F6-512D-41E9-AEAB-3C8DEEAA98AE}" type="slidenum">
              <a:rPr lang="en-US" altLang="en-US"/>
              <a:pPr>
                <a:defRPr/>
              </a:pPr>
              <a:t>‹#›</a:t>
            </a:fld>
            <a:endParaRPr lang="en-US" altLang="en-US"/>
          </a:p>
        </p:txBody>
      </p:sp>
    </p:spTree>
    <p:extLst>
      <p:ext uri="{BB962C8B-B14F-4D97-AF65-F5344CB8AC3E}">
        <p14:creationId xmlns:p14="http://schemas.microsoft.com/office/powerpoint/2010/main" val="1423038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91136C42-EB47-D662-5DB0-019DDCCC7A42}"/>
              </a:ext>
            </a:extLst>
          </p:cNvPr>
          <p:cNvSpPr>
            <a:spLocks noGrp="1"/>
          </p:cNvSpPr>
          <p:nvPr>
            <p:ph type="dt" sz="half" idx="10"/>
          </p:nvPr>
        </p:nvSpPr>
        <p:spPr/>
        <p:txBody>
          <a:bodyPr/>
          <a:lstStyle>
            <a:lvl1pPr>
              <a:defRPr/>
            </a:lvl1pPr>
          </a:lstStyle>
          <a:p>
            <a:pPr>
              <a:defRPr/>
            </a:pPr>
            <a:fld id="{81077CAB-3A1E-4088-9B2F-4451CADF04BB}" type="datetimeFigureOut">
              <a:rPr lang="en-US"/>
              <a:pPr>
                <a:defRPr/>
              </a:pPr>
              <a:t>3/30/23</a:t>
            </a:fld>
            <a:endParaRPr lang="en-US" dirty="0"/>
          </a:p>
        </p:txBody>
      </p:sp>
      <p:sp>
        <p:nvSpPr>
          <p:cNvPr id="6" name="Footer Placeholder 4">
            <a:extLst>
              <a:ext uri="{FF2B5EF4-FFF2-40B4-BE49-F238E27FC236}">
                <a16:creationId xmlns:a16="http://schemas.microsoft.com/office/drawing/2014/main" id="{8C39935C-FE1F-8B6D-53E5-2480635C524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1625E99-EF2F-BA2F-87F1-ECAE2E6F0EC4}"/>
              </a:ext>
            </a:extLst>
          </p:cNvPr>
          <p:cNvSpPr>
            <a:spLocks noGrp="1"/>
          </p:cNvSpPr>
          <p:nvPr>
            <p:ph type="sldNum" sz="quarter" idx="12"/>
          </p:nvPr>
        </p:nvSpPr>
        <p:spPr/>
        <p:txBody>
          <a:bodyPr/>
          <a:lstStyle>
            <a:lvl1pPr>
              <a:defRPr/>
            </a:lvl1pPr>
          </a:lstStyle>
          <a:p>
            <a:pPr>
              <a:defRPr/>
            </a:pPr>
            <a:fld id="{E4717233-53EB-4FEC-8DA2-164C47D6059D}" type="slidenum">
              <a:rPr lang="en-US" altLang="en-US"/>
              <a:pPr>
                <a:defRPr/>
              </a:pPr>
              <a:t>‹#›</a:t>
            </a:fld>
            <a:endParaRPr lang="en-US" altLang="en-US"/>
          </a:p>
        </p:txBody>
      </p:sp>
    </p:spTree>
    <p:extLst>
      <p:ext uri="{BB962C8B-B14F-4D97-AF65-F5344CB8AC3E}">
        <p14:creationId xmlns:p14="http://schemas.microsoft.com/office/powerpoint/2010/main" val="195270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7B67B40-FB77-677A-DFD2-23232A6D0C01}"/>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06F20D47-166D-F1EF-7A07-73823803F26C}"/>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1AC31B6-E240-2A98-66CF-96CC9AD577CF}"/>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A103A4F3-BE4F-4DED-A333-45807EBA06D7}" type="datetimeFigureOut">
              <a:rPr lang="en-US"/>
              <a:pPr>
                <a:defRPr/>
              </a:pPr>
              <a:t>3/30/23</a:t>
            </a:fld>
            <a:endParaRPr lang="en-US" dirty="0"/>
          </a:p>
        </p:txBody>
      </p:sp>
      <p:sp>
        <p:nvSpPr>
          <p:cNvPr id="5" name="Footer Placeholder 4">
            <a:extLst>
              <a:ext uri="{FF2B5EF4-FFF2-40B4-BE49-F238E27FC236}">
                <a16:creationId xmlns:a16="http://schemas.microsoft.com/office/drawing/2014/main" id="{74CB18C2-7FDC-7E02-0D3F-97028E837AE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1F8B5D3D-5DBD-F20E-5DAE-43ACB8C3F717}"/>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defRPr>
            </a:lvl1pPr>
          </a:lstStyle>
          <a:p>
            <a:pPr>
              <a:defRPr/>
            </a:pPr>
            <a:fld id="{C2F1801B-89F4-4B9B-9E84-6930E0F2029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89" r:id="rId3"/>
    <p:sldLayoutId id="2147484090" r:id="rId4"/>
    <p:sldLayoutId id="2147484091" r:id="rId5"/>
    <p:sldLayoutId id="2147484092" r:id="rId6"/>
    <p:sldLayoutId id="2147484093" r:id="rId7"/>
    <p:sldLayoutId id="2147484094" r:id="rId8"/>
    <p:sldLayoutId id="2147484095" r:id="rId9"/>
    <p:sldLayoutId id="2147484096" r:id="rId10"/>
    <p:sldLayoutId id="2147484097"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grossd@Canisius.edu" TargetMode="Externa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goarmy.com/rotc"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2.png"/></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grossd@Canisius.edu" TargetMode="Externa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goarmy.com/rotc"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B0AABBA7-19E2-5E84-3DA2-DD710E849BD5}"/>
              </a:ext>
            </a:extLst>
          </p:cNvPr>
          <p:cNvSpPr>
            <a:spLocks noGrp="1"/>
          </p:cNvSpPr>
          <p:nvPr>
            <p:ph type="title"/>
          </p:nvPr>
        </p:nvSpPr>
        <p:spPr/>
        <p:txBody>
          <a:bodyPr/>
          <a:lstStyle/>
          <a:p>
            <a:pPr algn="ctr"/>
            <a:r>
              <a:rPr lang="en-US" altLang="en-US" sz="4800" b="1" u="sng">
                <a:latin typeface="Calibri" panose="020F0502020204030204" pitchFamily="34" charset="0"/>
                <a:cs typeface="Calibri" panose="020F0502020204030204" pitchFamily="34" charset="0"/>
              </a:rPr>
              <a:t>Agenda</a:t>
            </a:r>
          </a:p>
        </p:txBody>
      </p:sp>
      <p:sp>
        <p:nvSpPr>
          <p:cNvPr id="4099" name="Content Placeholder 2">
            <a:extLst>
              <a:ext uri="{FF2B5EF4-FFF2-40B4-BE49-F238E27FC236}">
                <a16:creationId xmlns:a16="http://schemas.microsoft.com/office/drawing/2014/main" id="{0CEC3DA1-656E-B678-06BE-CE493AC97373}"/>
              </a:ext>
            </a:extLst>
          </p:cNvPr>
          <p:cNvSpPr>
            <a:spLocks noGrp="1"/>
          </p:cNvSpPr>
          <p:nvPr>
            <p:ph idx="1"/>
          </p:nvPr>
        </p:nvSpPr>
        <p:spPr/>
        <p:txBody>
          <a:bodyPr/>
          <a:lstStyle/>
          <a:p>
            <a:r>
              <a:rPr lang="en-US" altLang="en-US" sz="4000"/>
              <a:t>Opening Remarks</a:t>
            </a:r>
          </a:p>
          <a:p>
            <a:r>
              <a:rPr lang="en-US" altLang="en-US" sz="4000"/>
              <a:t>Introductions/Review of Agenda</a:t>
            </a:r>
          </a:p>
          <a:p>
            <a:r>
              <a:rPr lang="en-US" altLang="en-US" sz="4000"/>
              <a:t>ROTC</a:t>
            </a:r>
          </a:p>
          <a:p>
            <a:r>
              <a:rPr lang="en-US" altLang="en-US" sz="4000"/>
              <a:t>National Guard</a:t>
            </a:r>
          </a:p>
          <a:p>
            <a:r>
              <a:rPr lang="en-US" altLang="en-US" sz="4000"/>
              <a:t>US Army Reserve</a:t>
            </a:r>
          </a:p>
          <a:p>
            <a:r>
              <a:rPr lang="en-US" altLang="en-US" sz="4000"/>
              <a:t>AMEDD</a:t>
            </a:r>
          </a:p>
        </p:txBody>
      </p:sp>
      <p:pic>
        <p:nvPicPr>
          <p:cNvPr id="4100" name="Picture 3">
            <a:extLst>
              <a:ext uri="{FF2B5EF4-FFF2-40B4-BE49-F238E27FC236}">
                <a16:creationId xmlns:a16="http://schemas.microsoft.com/office/drawing/2014/main" id="{5AFA2866-F575-7F73-5805-249E14ADCE2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65125"/>
            <a:ext cx="12795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4">
            <a:extLst>
              <a:ext uri="{FF2B5EF4-FFF2-40B4-BE49-F238E27FC236}">
                <a16:creationId xmlns:a16="http://schemas.microsoft.com/office/drawing/2014/main" id="{D42C40D9-8909-544A-AECE-E05601AAE3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336550"/>
            <a:ext cx="60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
            <a:extLst>
              <a:ext uri="{FF2B5EF4-FFF2-40B4-BE49-F238E27FC236}">
                <a16:creationId xmlns:a16="http://schemas.microsoft.com/office/drawing/2014/main" id="{C4FAAF6B-BAFA-8472-4AF3-8B288507194C}"/>
              </a:ext>
            </a:extLst>
          </p:cNvPr>
          <p:cNvSpPr>
            <a:spLocks noGrp="1"/>
          </p:cNvSpPr>
          <p:nvPr>
            <p:ph type="title"/>
          </p:nvPr>
        </p:nvSpPr>
        <p:spPr>
          <a:xfrm>
            <a:off x="990600" y="274638"/>
            <a:ext cx="7239000" cy="1554162"/>
          </a:xfrm>
        </p:spPr>
        <p:txBody>
          <a:bodyPr/>
          <a:lstStyle/>
          <a:p>
            <a:pPr algn="ctr" eaLnBrk="1" hangingPunct="1"/>
            <a:r>
              <a:rPr lang="en-US" altLang="en-US"/>
              <a:t> </a:t>
            </a:r>
            <a:r>
              <a:rPr lang="en-US" altLang="en-US" sz="4400" u="sng">
                <a:latin typeface="Calibri" panose="020F0502020204030204" pitchFamily="34" charset="0"/>
                <a:cs typeface="Calibri" panose="020F0502020204030204" pitchFamily="34" charset="0"/>
              </a:rPr>
              <a:t>BOARD READY</a:t>
            </a:r>
          </a:p>
        </p:txBody>
      </p:sp>
      <p:sp>
        <p:nvSpPr>
          <p:cNvPr id="10243" name="Content Placeholder 1">
            <a:extLst>
              <a:ext uri="{FF2B5EF4-FFF2-40B4-BE49-F238E27FC236}">
                <a16:creationId xmlns:a16="http://schemas.microsoft.com/office/drawing/2014/main" id="{6A13F02C-C41B-C2A6-E364-140DDB2C252D}"/>
              </a:ext>
            </a:extLst>
          </p:cNvPr>
          <p:cNvSpPr>
            <a:spLocks noGrp="1"/>
          </p:cNvSpPr>
          <p:nvPr>
            <p:ph idx="1"/>
          </p:nvPr>
        </p:nvSpPr>
        <p:spPr>
          <a:xfrm>
            <a:off x="381000" y="1752600"/>
            <a:ext cx="8534400" cy="4330700"/>
          </a:xfrm>
        </p:spPr>
        <p:txBody>
          <a:bodyPr rtlCol="0">
            <a:normAutofit fontScale="92500"/>
          </a:bodyPr>
          <a:lstStyle/>
          <a:p>
            <a:pPr algn="ctr" eaLnBrk="1" hangingPunct="1">
              <a:buFont typeface="Wingdings 3" panose="05040102010807070707" pitchFamily="18" charset="2"/>
              <a:buNone/>
              <a:defRPr/>
            </a:pPr>
            <a:r>
              <a:rPr lang="en-US" altLang="en-US" sz="3600" dirty="0">
                <a:cs typeface="Calibri" panose="020F0502020204030204" pitchFamily="34" charset="0"/>
              </a:rPr>
              <a:t>Submit high school transcripts (9</a:t>
            </a:r>
            <a:r>
              <a:rPr lang="en-US" altLang="en-US" sz="3600" baseline="30000" dirty="0">
                <a:cs typeface="Calibri" panose="020F0502020204030204" pitchFamily="34" charset="0"/>
              </a:rPr>
              <a:t>th</a:t>
            </a:r>
            <a:r>
              <a:rPr lang="en-US" altLang="en-US" sz="3600" dirty="0">
                <a:cs typeface="Calibri" panose="020F0502020204030204" pitchFamily="34" charset="0"/>
              </a:rPr>
              <a:t>-11</a:t>
            </a:r>
            <a:r>
              <a:rPr lang="en-US" altLang="en-US" sz="3600" baseline="30000" dirty="0">
                <a:cs typeface="Calibri" panose="020F0502020204030204" pitchFamily="34" charset="0"/>
              </a:rPr>
              <a:t>th</a:t>
            </a:r>
            <a:r>
              <a:rPr lang="en-US" altLang="en-US" sz="3600" dirty="0">
                <a:cs typeface="Calibri" panose="020F0502020204030204" pitchFamily="34" charset="0"/>
              </a:rPr>
              <a:t> grade)</a:t>
            </a:r>
          </a:p>
          <a:p>
            <a:pPr eaLnBrk="1" hangingPunct="1">
              <a:buFont typeface="Wingdings 3" panose="05040102010807070707" pitchFamily="18" charset="2"/>
              <a:buNone/>
              <a:defRPr/>
            </a:pPr>
            <a:endParaRPr lang="en-US" altLang="en-US" sz="3200" dirty="0">
              <a:cs typeface="Calibri" panose="020F0502020204030204" pitchFamily="34" charset="0"/>
            </a:endParaRPr>
          </a:p>
          <a:p>
            <a:pPr algn="ctr" eaLnBrk="1" hangingPunct="1">
              <a:buFont typeface="Wingdings 3" panose="05040102010807070707" pitchFamily="18" charset="2"/>
              <a:buNone/>
              <a:defRPr/>
            </a:pPr>
            <a:r>
              <a:rPr lang="en-US" altLang="en-US" sz="3600" dirty="0">
                <a:cs typeface="Calibri" panose="020F0502020204030204" pitchFamily="34" charset="0"/>
              </a:rPr>
              <a:t>Send SAT/ACT scores to Cadet Command</a:t>
            </a:r>
          </a:p>
          <a:p>
            <a:pPr eaLnBrk="1" hangingPunct="1">
              <a:buFont typeface="Wingdings 3" panose="05040102010807070707" pitchFamily="18" charset="2"/>
              <a:buNone/>
              <a:defRPr/>
            </a:pPr>
            <a:endParaRPr lang="en-US" altLang="en-US" sz="3200" dirty="0">
              <a:cs typeface="Calibri" panose="020F0502020204030204" pitchFamily="34" charset="0"/>
            </a:endParaRPr>
          </a:p>
          <a:p>
            <a:pPr algn="ctr" eaLnBrk="1" hangingPunct="1">
              <a:buFont typeface="Wingdings 3" panose="05040102010807070707" pitchFamily="18" charset="2"/>
              <a:buNone/>
              <a:defRPr/>
            </a:pPr>
            <a:r>
              <a:rPr lang="en-US" altLang="en-US" sz="3600" dirty="0">
                <a:cs typeface="Calibri" panose="020F0502020204030204" pitchFamily="34" charset="0"/>
              </a:rPr>
              <a:t>Complete Physical Fitness Assessment (PFA)</a:t>
            </a:r>
          </a:p>
          <a:p>
            <a:pPr eaLnBrk="1" hangingPunct="1">
              <a:buFont typeface="Wingdings 3" panose="05040102010807070707" pitchFamily="18" charset="2"/>
              <a:buNone/>
              <a:defRPr/>
            </a:pPr>
            <a:endParaRPr lang="en-US" altLang="en-US" sz="3200" dirty="0">
              <a:cs typeface="Calibri" panose="020F0502020204030204" pitchFamily="34" charset="0"/>
            </a:endParaRPr>
          </a:p>
          <a:p>
            <a:pPr algn="ctr" eaLnBrk="1" hangingPunct="1">
              <a:buFont typeface="Wingdings 3" panose="05040102010807070707" pitchFamily="18" charset="2"/>
              <a:buNone/>
              <a:defRPr/>
            </a:pPr>
            <a:r>
              <a:rPr lang="en-US" altLang="en-US" sz="3600" dirty="0">
                <a:cs typeface="Calibri" panose="020F0502020204030204" pitchFamily="34" charset="0"/>
              </a:rPr>
              <a:t>Complete Interview with a Professor of Military Science (PMS)</a:t>
            </a:r>
          </a:p>
        </p:txBody>
      </p:sp>
      <p:pic>
        <p:nvPicPr>
          <p:cNvPr id="14340" name="Picture 4">
            <a:extLst>
              <a:ext uri="{FF2B5EF4-FFF2-40B4-BE49-F238E27FC236}">
                <a16:creationId xmlns:a16="http://schemas.microsoft.com/office/drawing/2014/main" id="{BBED2B73-AFAC-7CA1-53EC-3C2F46F2AA0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274638"/>
            <a:ext cx="7747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1">
            <a:extLst>
              <a:ext uri="{FF2B5EF4-FFF2-40B4-BE49-F238E27FC236}">
                <a16:creationId xmlns:a16="http://schemas.microsoft.com/office/drawing/2014/main" id="{20A07F8E-C1FB-DA63-9E57-BA28C4916E1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2563" y="382588"/>
            <a:ext cx="1285875" cy="85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a:extLst>
              <a:ext uri="{FF2B5EF4-FFF2-40B4-BE49-F238E27FC236}">
                <a16:creationId xmlns:a16="http://schemas.microsoft.com/office/drawing/2014/main" id="{A6B751F7-CBCD-BB1D-64B4-F19F7BCB5896}"/>
              </a:ext>
            </a:extLst>
          </p:cNvPr>
          <p:cNvSpPr txBox="1">
            <a:spLocks noChangeArrowheads="1"/>
          </p:cNvSpPr>
          <p:nvPr/>
        </p:nvSpPr>
        <p:spPr bwMode="auto">
          <a:xfrm>
            <a:off x="114300" y="1757363"/>
            <a:ext cx="5594350" cy="3335337"/>
          </a:xfrm>
          <a:prstGeom prst="rect">
            <a:avLst/>
          </a:prstGeom>
          <a:noFill/>
          <a:ln w="9525">
            <a:noFill/>
            <a:miter lim="800000"/>
            <a:headEnd/>
            <a:tailEnd/>
          </a:ln>
          <a:effectLst/>
        </p:spPr>
        <p:txBody>
          <a:bodyPr>
            <a:spAutoFit/>
          </a:bodyPr>
          <a:lstStyle/>
          <a:p>
            <a:pPr marL="342900" indent="-342900">
              <a:buFont typeface="Arial" panose="020B0604020202020204" pitchFamily="34" charset="0"/>
              <a:buChar char="•"/>
              <a:defRPr/>
            </a:pPr>
            <a:r>
              <a:rPr lang="en-US" sz="1350" b="1" dirty="0">
                <a:latin typeface="Calibri" panose="020F0502020204030204" pitchFamily="34" charset="0"/>
                <a:cs typeface="Calibri" panose="020F0502020204030204" pitchFamily="34" charset="0"/>
                <a:sym typeface="Monotype Sorts" pitchFamily="2" charset="2"/>
              </a:rPr>
              <a:t>SCHOLAR</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rPr>
              <a:t>GPA: 3.0+</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rPr>
              <a:t>SAT/ACT: 1100+/23+</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rPr>
              <a:t>National Honor Society, Honors or AP classes</a:t>
            </a:r>
          </a:p>
          <a:p>
            <a:pPr marL="342900" indent="-342900">
              <a:buFont typeface="Arial" panose="020B0604020202020204" pitchFamily="34" charset="0"/>
              <a:buChar char="•"/>
              <a:defRPr/>
            </a:pPr>
            <a:endParaRPr lang="en-US" sz="1350" b="1" dirty="0">
              <a:latin typeface="Calibri" panose="020F0502020204030204" pitchFamily="34" charset="0"/>
              <a:cs typeface="Calibri" panose="020F0502020204030204" pitchFamily="34" charset="0"/>
              <a:sym typeface="Monotype Sorts" pitchFamily="2" charset="2"/>
            </a:endParaRPr>
          </a:p>
          <a:p>
            <a:pPr marL="342900" indent="-342900">
              <a:buFont typeface="Arial" panose="020B0604020202020204" pitchFamily="34" charset="0"/>
              <a:buChar char="•"/>
              <a:defRPr/>
            </a:pPr>
            <a:r>
              <a:rPr lang="en-US" sz="1350" b="1" dirty="0">
                <a:latin typeface="Calibri" panose="020F0502020204030204" pitchFamily="34" charset="0"/>
                <a:cs typeface="Calibri" panose="020F0502020204030204" pitchFamily="34" charset="0"/>
                <a:sym typeface="Monotype Sorts" pitchFamily="2" charset="2"/>
              </a:rPr>
              <a:t>ATHLETE</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rPr>
              <a:t>Varsity or Junior Varsity Sports</a:t>
            </a:r>
            <a:endParaRPr lang="en-US" sz="1350" dirty="0">
              <a:latin typeface="Calibri" panose="020F0502020204030204" pitchFamily="34" charset="0"/>
              <a:cs typeface="Calibri" panose="020F0502020204030204" pitchFamily="34" charset="0"/>
              <a:sym typeface="Monotype Sorts" pitchFamily="2" charset="2"/>
            </a:endParaRP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rPr>
              <a:t>Be physically fit</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rPr>
              <a:t>Active in regional sports, intramurals, martial arts, </a:t>
            </a:r>
            <a:r>
              <a:rPr lang="en-US" sz="1350" dirty="0" err="1">
                <a:latin typeface="Calibri" panose="020F0502020204030204" pitchFamily="34" charset="0"/>
                <a:cs typeface="Calibri" panose="020F0502020204030204" pitchFamily="34" charset="0"/>
              </a:rPr>
              <a:t>etc</a:t>
            </a:r>
            <a:endParaRPr lang="en-US" sz="825"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defRPr/>
            </a:pPr>
            <a:endParaRPr lang="en-US" sz="825" b="1"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defRPr/>
            </a:pPr>
            <a:r>
              <a:rPr lang="en-US" sz="1350" b="1" dirty="0">
                <a:latin typeface="Calibri" panose="020F0502020204030204" pitchFamily="34" charset="0"/>
                <a:cs typeface="Calibri" panose="020F0502020204030204" pitchFamily="34" charset="0"/>
                <a:sym typeface="Monotype Sorts" pitchFamily="2" charset="2"/>
              </a:rPr>
              <a:t>LEADER</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sym typeface="Monotype Sorts" pitchFamily="2" charset="2"/>
              </a:rPr>
              <a:t>Student government (student council, class officer)</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sym typeface="Monotype Sorts" pitchFamily="2" charset="2"/>
              </a:rPr>
              <a:t>School club leader</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sym typeface="Monotype Sorts" pitchFamily="2" charset="2"/>
              </a:rPr>
              <a:t>Boy Scouts (Eagle Scout) / Girl Scouts (Gold Award)</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sym typeface="Monotype Sorts" pitchFamily="2" charset="2"/>
              </a:rPr>
              <a:t>Community Service Volunteer Leaders</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sym typeface="Monotype Sorts" pitchFamily="2" charset="2"/>
              </a:rPr>
              <a:t>American Legion Boys/Girls State selectee</a:t>
            </a:r>
          </a:p>
        </p:txBody>
      </p:sp>
      <p:sp>
        <p:nvSpPr>
          <p:cNvPr id="15363" name="Rectangle 4">
            <a:extLst>
              <a:ext uri="{FF2B5EF4-FFF2-40B4-BE49-F238E27FC236}">
                <a16:creationId xmlns:a16="http://schemas.microsoft.com/office/drawing/2014/main" id="{6F6244DF-D2ED-F3AA-EE19-679FCC53256D}"/>
              </a:ext>
            </a:extLst>
          </p:cNvPr>
          <p:cNvSpPr>
            <a:spLocks noChangeArrowheads="1"/>
          </p:cNvSpPr>
          <p:nvPr/>
        </p:nvSpPr>
        <p:spPr bwMode="auto">
          <a:xfrm>
            <a:off x="896938" y="857250"/>
            <a:ext cx="73628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700" b="1" u="sng">
                <a:latin typeface="Calibri" panose="020F0502020204030204" pitchFamily="34" charset="0"/>
                <a:cs typeface="Calibri" panose="020F0502020204030204" pitchFamily="34" charset="0"/>
              </a:rPr>
              <a:t>National Army ROTC Scholarship Criteria</a:t>
            </a:r>
          </a:p>
          <a:p>
            <a:pPr algn="ctr"/>
            <a:r>
              <a:rPr lang="en-US" altLang="en-US" sz="2700" b="1">
                <a:latin typeface="Calibri" panose="020F0502020204030204" pitchFamily="34" charset="0"/>
                <a:cs typeface="Calibri" panose="020F0502020204030204" pitchFamily="34" charset="0"/>
              </a:rPr>
              <a:t>(to be competitive)</a:t>
            </a:r>
          </a:p>
        </p:txBody>
      </p:sp>
      <p:pic>
        <p:nvPicPr>
          <p:cNvPr id="15364" name="Picture 1">
            <a:extLst>
              <a:ext uri="{FF2B5EF4-FFF2-40B4-BE49-F238E27FC236}">
                <a16:creationId xmlns:a16="http://schemas.microsoft.com/office/drawing/2014/main" id="{F86E456D-12F5-7F4B-65CB-AD6AB84636C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05500" y="3711575"/>
            <a:ext cx="2743200" cy="1828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5365" name="Picture 4">
            <a:extLst>
              <a:ext uri="{FF2B5EF4-FFF2-40B4-BE49-F238E27FC236}">
                <a16:creationId xmlns:a16="http://schemas.microsoft.com/office/drawing/2014/main" id="{6388E51F-2D12-7E2F-7507-B40AB86E1BB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05500" y="1757363"/>
            <a:ext cx="2743200" cy="1828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7EF61FF-7D6E-9184-8E5B-6B1A4B170C65}"/>
              </a:ext>
            </a:extLst>
          </p:cNvPr>
          <p:cNvSpPr txBox="1"/>
          <p:nvPr/>
        </p:nvSpPr>
        <p:spPr>
          <a:xfrm>
            <a:off x="114300" y="5324475"/>
            <a:ext cx="5532438" cy="576263"/>
          </a:xfrm>
          <a:prstGeom prst="rect">
            <a:avLst/>
          </a:prstGeom>
          <a:noFill/>
        </p:spPr>
        <p:txBody>
          <a:bodyPr>
            <a:spAutoFit/>
          </a:bodyPr>
          <a:lstStyle/>
          <a:p>
            <a:pPr lvl="1">
              <a:defRPr/>
            </a:pPr>
            <a:r>
              <a:rPr lang="en-US" sz="1350" b="1" dirty="0">
                <a:solidFill>
                  <a:srgbClr val="FF0000"/>
                </a:solidFill>
                <a:latin typeface="Calibri" panose="020F0502020204030204" pitchFamily="34" charset="0"/>
                <a:cs typeface="Calibri" panose="020F0502020204030204" pitchFamily="34" charset="0"/>
                <a:sym typeface="Monotype Sorts" pitchFamily="2" charset="2"/>
              </a:rPr>
              <a:t>*Initiate a scholarship application: </a:t>
            </a:r>
            <a:r>
              <a:rPr lang="en-US" sz="1350" dirty="0">
                <a:latin typeface="Calibri" panose="020F0502020204030204" pitchFamily="34" charset="0"/>
                <a:cs typeface="Calibri" panose="020F0502020204030204" pitchFamily="34" charset="0"/>
                <a:sym typeface="Monotype Sorts" pitchFamily="2" charset="2"/>
              </a:rPr>
              <a:t>https://hs.usarmy.com/</a:t>
            </a:r>
          </a:p>
          <a:p>
            <a:pPr>
              <a:defRPr/>
            </a:pPr>
            <a:endParaRPr lang="en-US" dirty="0"/>
          </a:p>
        </p:txBody>
      </p:sp>
      <p:pic>
        <p:nvPicPr>
          <p:cNvPr id="15367" name="Picture 6">
            <a:extLst>
              <a:ext uri="{FF2B5EF4-FFF2-40B4-BE49-F238E27FC236}">
                <a16:creationId xmlns:a16="http://schemas.microsoft.com/office/drawing/2014/main" id="{2B8AD2FC-AE25-88F4-7D6F-C856EF2400C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4000" y="228600"/>
            <a:ext cx="128587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Picture 7">
            <a:extLst>
              <a:ext uri="{FF2B5EF4-FFF2-40B4-BE49-F238E27FC236}">
                <a16:creationId xmlns:a16="http://schemas.microsoft.com/office/drawing/2014/main" id="{5023ADFA-3C20-11AB-D57E-8C8D9114285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101013" y="228600"/>
            <a:ext cx="774700"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a:extLst>
              <a:ext uri="{FF2B5EF4-FFF2-40B4-BE49-F238E27FC236}">
                <a16:creationId xmlns:a16="http://schemas.microsoft.com/office/drawing/2014/main" id="{CA3A6654-DE09-9A40-8C80-5F21B8A2010B}"/>
              </a:ext>
            </a:extLst>
          </p:cNvPr>
          <p:cNvSpPr txBox="1">
            <a:spLocks noChangeArrowheads="1"/>
          </p:cNvSpPr>
          <p:nvPr/>
        </p:nvSpPr>
        <p:spPr bwMode="auto">
          <a:xfrm>
            <a:off x="114300" y="1757363"/>
            <a:ext cx="8343900" cy="3624262"/>
          </a:xfrm>
          <a:prstGeom prst="rect">
            <a:avLst/>
          </a:prstGeom>
          <a:noFill/>
          <a:ln w="9525">
            <a:noFill/>
            <a:miter lim="800000"/>
            <a:headEnd/>
            <a:tailEnd/>
          </a:ln>
          <a:effectLst/>
        </p:spPr>
        <p:txBody>
          <a:bodyPr>
            <a:spAutoFit/>
          </a:bodyPr>
          <a:lstStyle/>
          <a:p>
            <a:pPr marL="342900" indent="-342900">
              <a:buFont typeface="Arial" panose="020B0604020202020204" pitchFamily="34" charset="0"/>
              <a:buChar char="•"/>
              <a:defRPr/>
            </a:pPr>
            <a:r>
              <a:rPr lang="en-US" sz="2400" dirty="0">
                <a:latin typeface="Calibri" panose="020F0502020204030204" pitchFamily="34" charset="0"/>
                <a:cs typeface="Calibri" panose="020F0502020204030204" pitchFamily="34" charset="0"/>
                <a:sym typeface="Monotype Sorts" pitchFamily="2" charset="2"/>
              </a:rPr>
              <a:t>CAMPUS BASED PACKET</a:t>
            </a:r>
          </a:p>
          <a:p>
            <a:pPr marL="800100" lvl="1" indent="-342900">
              <a:buFont typeface="Arial" panose="020B0604020202020204" pitchFamily="34" charset="0"/>
              <a:buChar char="•"/>
              <a:defRPr/>
            </a:pPr>
            <a:r>
              <a:rPr lang="en-US" sz="2400" dirty="0">
                <a:latin typeface="Calibri" panose="020F0502020204030204" pitchFamily="34" charset="0"/>
                <a:cs typeface="Calibri" panose="020F0502020204030204" pitchFamily="34" charset="0"/>
                <a:sym typeface="Monotype Sorts" pitchFamily="2" charset="2"/>
              </a:rPr>
              <a:t>STUDENT’S  ACADEMIC WORK PLAN (104R)</a:t>
            </a:r>
          </a:p>
          <a:p>
            <a:pPr marL="800100" lvl="1" indent="-342900">
              <a:buFont typeface="Arial" panose="020B0604020202020204" pitchFamily="34" charset="0"/>
              <a:buChar char="•"/>
              <a:defRPr/>
            </a:pPr>
            <a:r>
              <a:rPr lang="en-US" sz="2400" dirty="0">
                <a:latin typeface="Calibri" panose="020F0502020204030204" pitchFamily="34" charset="0"/>
                <a:cs typeface="Calibri" panose="020F0502020204030204" pitchFamily="34" charset="0"/>
                <a:sym typeface="Monotype Sorts" pitchFamily="2" charset="2"/>
              </a:rPr>
              <a:t>COLLEGE TRANSCRIPTS –SECOND SEMESTER FRESHMAN</a:t>
            </a:r>
          </a:p>
          <a:p>
            <a:pPr marL="800100" lvl="1" indent="-342900">
              <a:buFont typeface="Arial" panose="020B0604020202020204" pitchFamily="34" charset="0"/>
              <a:buChar char="•"/>
              <a:defRPr/>
            </a:pPr>
            <a:r>
              <a:rPr lang="en-US" sz="2400" dirty="0">
                <a:latin typeface="Calibri" panose="020F0502020204030204" pitchFamily="34" charset="0"/>
                <a:cs typeface="Calibri" panose="020F0502020204030204" pitchFamily="34" charset="0"/>
                <a:sym typeface="Monotype Sorts" pitchFamily="2" charset="2"/>
              </a:rPr>
              <a:t>HIGH SCHOOL TRANSCRIPTS AND SAT/ACT SCORE-FIRST SEMESTER FRESHMAN</a:t>
            </a:r>
          </a:p>
          <a:p>
            <a:pPr marL="800100" lvl="1" indent="-342900">
              <a:buFont typeface="Arial" panose="020B0604020202020204" pitchFamily="34" charset="0"/>
              <a:buChar char="•"/>
              <a:defRPr/>
            </a:pPr>
            <a:r>
              <a:rPr lang="en-US" sz="2400" dirty="0">
                <a:latin typeface="Calibri" panose="020F0502020204030204" pitchFamily="34" charset="0"/>
                <a:cs typeface="Calibri" panose="020F0502020204030204" pitchFamily="34" charset="0"/>
                <a:sym typeface="Monotype Sorts" pitchFamily="2" charset="2"/>
              </a:rPr>
              <a:t>RESUME’</a:t>
            </a:r>
          </a:p>
          <a:p>
            <a:pPr marL="800100" lvl="1" indent="-342900">
              <a:buFont typeface="Arial" panose="020B0604020202020204" pitchFamily="34" charset="0"/>
              <a:buChar char="•"/>
              <a:defRPr/>
            </a:pPr>
            <a:r>
              <a:rPr lang="en-US" sz="2400" dirty="0">
                <a:latin typeface="Calibri" panose="020F0502020204030204" pitchFamily="34" charset="0"/>
                <a:cs typeface="Calibri" panose="020F0502020204030204" pitchFamily="34" charset="0"/>
                <a:sym typeface="Monotype Sorts" pitchFamily="2" charset="2"/>
              </a:rPr>
              <a:t>PERSONAL ESSAY</a:t>
            </a:r>
          </a:p>
          <a:p>
            <a:pPr marL="800100" lvl="1" indent="-342900">
              <a:buFont typeface="Arial" panose="020B0604020202020204" pitchFamily="34" charset="0"/>
              <a:buChar char="•"/>
              <a:defRPr/>
            </a:pPr>
            <a:r>
              <a:rPr lang="en-US" sz="2400" dirty="0">
                <a:latin typeface="Calibri" panose="020F0502020204030204" pitchFamily="34" charset="0"/>
                <a:cs typeface="Calibri" panose="020F0502020204030204" pitchFamily="34" charset="0"/>
                <a:sym typeface="Monotype Sorts" pitchFamily="2" charset="2"/>
              </a:rPr>
              <a:t>ARMY COMBAT FITNESS TEST (ACFT)</a:t>
            </a:r>
          </a:p>
          <a:p>
            <a:pPr marL="800100" lvl="1" indent="-342900">
              <a:buFont typeface="Arial" panose="020B0604020202020204" pitchFamily="34" charset="0"/>
              <a:buChar char="•"/>
              <a:defRPr/>
            </a:pPr>
            <a:r>
              <a:rPr lang="en-US" sz="2400" dirty="0">
                <a:latin typeface="Calibri" panose="020F0502020204030204" pitchFamily="34" charset="0"/>
                <a:cs typeface="Calibri" panose="020F0502020204030204" pitchFamily="34" charset="0"/>
                <a:sym typeface="Monotype Sorts" pitchFamily="2" charset="2"/>
              </a:rPr>
              <a:t>COMPLETE A BOARD INTERVIEW </a:t>
            </a:r>
          </a:p>
          <a:p>
            <a:pPr marL="800100" lvl="1" indent="-342900">
              <a:buFont typeface="Arial" panose="020B0604020202020204" pitchFamily="34" charset="0"/>
              <a:buChar char="•"/>
              <a:defRPr/>
            </a:pPr>
            <a:endParaRPr lang="en-US" sz="1350" dirty="0">
              <a:latin typeface="Calibri" panose="020F0502020204030204" pitchFamily="34" charset="0"/>
              <a:cs typeface="Calibri" panose="020F0502020204030204" pitchFamily="34" charset="0"/>
              <a:sym typeface="Monotype Sorts" pitchFamily="2" charset="2"/>
            </a:endParaRPr>
          </a:p>
        </p:txBody>
      </p:sp>
      <p:sp>
        <p:nvSpPr>
          <p:cNvPr id="16387" name="Rectangle 4">
            <a:extLst>
              <a:ext uri="{FF2B5EF4-FFF2-40B4-BE49-F238E27FC236}">
                <a16:creationId xmlns:a16="http://schemas.microsoft.com/office/drawing/2014/main" id="{15CF245F-5048-8FC3-611F-F7C78CDE6418}"/>
              </a:ext>
            </a:extLst>
          </p:cNvPr>
          <p:cNvSpPr>
            <a:spLocks noChangeArrowheads="1"/>
          </p:cNvSpPr>
          <p:nvPr/>
        </p:nvSpPr>
        <p:spPr bwMode="auto">
          <a:xfrm>
            <a:off x="896938" y="857250"/>
            <a:ext cx="736282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3200" b="1" u="sng">
                <a:latin typeface="Calibri" panose="020F0502020204030204" pitchFamily="34" charset="0"/>
                <a:cs typeface="Calibri" panose="020F0502020204030204" pitchFamily="34" charset="0"/>
              </a:rPr>
              <a:t>CAMPUS Based Army ROTC Scholarship Process</a:t>
            </a:r>
            <a:endParaRPr lang="en-US" altLang="en-US" sz="3200" b="1">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0EDD3151-52E6-FC5B-348F-2D0CB9C5F895}"/>
              </a:ext>
            </a:extLst>
          </p:cNvPr>
          <p:cNvSpPr txBox="1"/>
          <p:nvPr/>
        </p:nvSpPr>
        <p:spPr>
          <a:xfrm>
            <a:off x="114300" y="5324475"/>
            <a:ext cx="7658100" cy="954088"/>
          </a:xfrm>
          <a:prstGeom prst="rect">
            <a:avLst/>
          </a:prstGeom>
          <a:noFill/>
        </p:spPr>
        <p:txBody>
          <a:bodyPr>
            <a:spAutoFit/>
          </a:bodyPr>
          <a:lstStyle/>
          <a:p>
            <a:pPr lvl="1">
              <a:defRPr/>
            </a:pPr>
            <a:r>
              <a:rPr lang="en-US" sz="1350" b="1" dirty="0">
                <a:solidFill>
                  <a:srgbClr val="FF0000"/>
                </a:solidFill>
                <a:latin typeface="Calibri" panose="020F0502020204030204" pitchFamily="34" charset="0"/>
                <a:cs typeface="Calibri" panose="020F0502020204030204" pitchFamily="34" charset="0"/>
                <a:sym typeface="Monotype Sorts" pitchFamily="2" charset="2"/>
              </a:rPr>
              <a:t>*</a:t>
            </a:r>
            <a:r>
              <a:rPr lang="en-US" sz="2800" b="1" dirty="0">
                <a:solidFill>
                  <a:srgbClr val="FF0000"/>
                </a:solidFill>
                <a:latin typeface="Calibri" panose="020F0502020204030204" pitchFamily="34" charset="0"/>
                <a:cs typeface="Calibri" panose="020F0502020204030204" pitchFamily="34" charset="0"/>
                <a:sym typeface="Monotype Sorts" pitchFamily="2" charset="2"/>
              </a:rPr>
              <a:t>Initiate a scholarship application: with the ROTC Department on Campus</a:t>
            </a:r>
            <a:endParaRPr lang="en-US" sz="2800" dirty="0"/>
          </a:p>
        </p:txBody>
      </p:sp>
      <p:pic>
        <p:nvPicPr>
          <p:cNvPr id="16389" name="Picture 6">
            <a:extLst>
              <a:ext uri="{FF2B5EF4-FFF2-40B4-BE49-F238E27FC236}">
                <a16:creationId xmlns:a16="http://schemas.microsoft.com/office/drawing/2014/main" id="{5017FB7F-3A4B-A63F-6083-6AA6F306A58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4000" y="228600"/>
            <a:ext cx="1285875"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7">
            <a:extLst>
              <a:ext uri="{FF2B5EF4-FFF2-40B4-BE49-F238E27FC236}">
                <a16:creationId xmlns:a16="http://schemas.microsoft.com/office/drawing/2014/main" id="{CCD3AC03-2647-996A-39D4-F42894E3086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01013" y="228600"/>
            <a:ext cx="774700"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2">
            <a:extLst>
              <a:ext uri="{FF2B5EF4-FFF2-40B4-BE49-F238E27FC236}">
                <a16:creationId xmlns:a16="http://schemas.microsoft.com/office/drawing/2014/main" id="{785EBEE1-C1F7-4F09-510A-717384C1402E}"/>
              </a:ext>
            </a:extLst>
          </p:cNvPr>
          <p:cNvSpPr>
            <a:spLocks noGrp="1"/>
          </p:cNvSpPr>
          <p:nvPr>
            <p:ph type="title"/>
          </p:nvPr>
        </p:nvSpPr>
        <p:spPr/>
        <p:txBody>
          <a:bodyPr/>
          <a:lstStyle/>
          <a:p>
            <a:pPr algn="ctr" eaLnBrk="1" hangingPunct="1"/>
            <a:r>
              <a:rPr lang="en-US" altLang="en-US" sz="8000" u="sng">
                <a:latin typeface="Calibri" panose="020F0502020204030204" pitchFamily="34" charset="0"/>
                <a:cs typeface="Calibri" panose="020F0502020204030204" pitchFamily="34" charset="0"/>
              </a:rPr>
              <a:t>Scholarships</a:t>
            </a:r>
            <a:r>
              <a:rPr lang="en-US" altLang="en-US" sz="8000">
                <a:latin typeface="Times New Roman" panose="02020603050405020304" pitchFamily="18" charset="0"/>
                <a:cs typeface="Times New Roman" panose="02020603050405020304" pitchFamily="18" charset="0"/>
              </a:rPr>
              <a:t> </a:t>
            </a:r>
          </a:p>
        </p:txBody>
      </p:sp>
      <p:sp>
        <p:nvSpPr>
          <p:cNvPr id="15363" name="Content Placeholder 1">
            <a:extLst>
              <a:ext uri="{FF2B5EF4-FFF2-40B4-BE49-F238E27FC236}">
                <a16:creationId xmlns:a16="http://schemas.microsoft.com/office/drawing/2014/main" id="{FE7354FE-6C6F-2A02-52F5-FDF8B143B5A9}"/>
              </a:ext>
            </a:extLst>
          </p:cNvPr>
          <p:cNvSpPr>
            <a:spLocks noGrp="1"/>
          </p:cNvSpPr>
          <p:nvPr>
            <p:ph idx="1"/>
          </p:nvPr>
        </p:nvSpPr>
        <p:spPr/>
        <p:txBody>
          <a:bodyPr/>
          <a:lstStyle/>
          <a:p>
            <a:pPr marL="0" indent="0" algn="ctr" eaLnBrk="1" hangingPunct="1">
              <a:buFont typeface="Arial" panose="020B0604020202020204" pitchFamily="34" charset="0"/>
              <a:buNone/>
              <a:defRPr/>
            </a:pPr>
            <a:r>
              <a:rPr lang="en-US" altLang="en-US" sz="3200" dirty="0">
                <a:cs typeface="Calibri" panose="020F0502020204030204" pitchFamily="34" charset="0"/>
              </a:rPr>
              <a:t>Cover Either “Full Tuition &amp; Fees” or  “Room &amp; Board capped at $5000 a semester”</a:t>
            </a:r>
          </a:p>
          <a:p>
            <a:pPr eaLnBrk="1" hangingPunct="1">
              <a:defRPr/>
            </a:pPr>
            <a:endParaRPr lang="en-US" altLang="en-US" sz="3200" dirty="0">
              <a:cs typeface="Calibri" panose="020F0502020204030204" pitchFamily="34" charset="0"/>
            </a:endParaRPr>
          </a:p>
          <a:p>
            <a:pPr marL="0" indent="0" algn="ctr" eaLnBrk="1" hangingPunct="1">
              <a:buFont typeface="Arial" panose="020B0604020202020204" pitchFamily="34" charset="0"/>
              <a:buNone/>
              <a:defRPr/>
            </a:pPr>
            <a:r>
              <a:rPr lang="en-US" altLang="en-US" sz="3200" dirty="0">
                <a:cs typeface="Calibri" panose="020F0502020204030204" pitchFamily="34" charset="0"/>
              </a:rPr>
              <a:t>Includes a book stipend of $600 per semester</a:t>
            </a:r>
          </a:p>
          <a:p>
            <a:pPr eaLnBrk="1" hangingPunct="1">
              <a:defRPr/>
            </a:pPr>
            <a:endParaRPr lang="en-US" altLang="en-US" sz="3200" dirty="0">
              <a:cs typeface="Calibri" panose="020F0502020204030204" pitchFamily="34" charset="0"/>
            </a:endParaRPr>
          </a:p>
          <a:p>
            <a:pPr marL="0" indent="0" algn="ctr" eaLnBrk="1" hangingPunct="1">
              <a:buFont typeface="Arial" panose="020B0604020202020204" pitchFamily="34" charset="0"/>
              <a:buNone/>
              <a:defRPr/>
            </a:pPr>
            <a:r>
              <a:rPr lang="en-US" altLang="en-US" sz="3200" dirty="0">
                <a:cs typeface="Calibri" panose="020F0502020204030204" pitchFamily="34" charset="0"/>
              </a:rPr>
              <a:t>Includes a Cadet stipend - $420 per month during the academic semesters</a:t>
            </a:r>
          </a:p>
        </p:txBody>
      </p:sp>
      <p:pic>
        <p:nvPicPr>
          <p:cNvPr id="17412" name="Picture 4">
            <a:extLst>
              <a:ext uri="{FF2B5EF4-FFF2-40B4-BE49-F238E27FC236}">
                <a16:creationId xmlns:a16="http://schemas.microsoft.com/office/drawing/2014/main" id="{5C429F9D-EA18-E01E-56DF-8584B531A10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77200" y="365125"/>
            <a:ext cx="71755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1">
            <a:extLst>
              <a:ext uri="{FF2B5EF4-FFF2-40B4-BE49-F238E27FC236}">
                <a16:creationId xmlns:a16="http://schemas.microsoft.com/office/drawing/2014/main" id="{F5A3996E-4338-69E5-05F3-7A253F9C40A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65125"/>
            <a:ext cx="128587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2">
            <a:extLst>
              <a:ext uri="{FF2B5EF4-FFF2-40B4-BE49-F238E27FC236}">
                <a16:creationId xmlns:a16="http://schemas.microsoft.com/office/drawing/2014/main" id="{CAAB8943-B08A-6DA2-36D0-3774B4CCD86C}"/>
              </a:ext>
            </a:extLst>
          </p:cNvPr>
          <p:cNvSpPr>
            <a:spLocks noGrp="1"/>
          </p:cNvSpPr>
          <p:nvPr>
            <p:ph type="title"/>
          </p:nvPr>
        </p:nvSpPr>
        <p:spPr>
          <a:xfrm>
            <a:off x="628650" y="365125"/>
            <a:ext cx="7886700" cy="1052513"/>
          </a:xfrm>
        </p:spPr>
        <p:txBody>
          <a:bodyPr/>
          <a:lstStyle/>
          <a:p>
            <a:pPr algn="ctr" eaLnBrk="1" hangingPunct="1"/>
            <a:r>
              <a:rPr lang="en-US" altLang="en-US" sz="5400" u="sng">
                <a:latin typeface="Calibri" panose="020F0502020204030204" pitchFamily="34" charset="0"/>
                <a:cs typeface="Calibri" panose="020F0502020204030204" pitchFamily="34" charset="0"/>
              </a:rPr>
              <a:t>Service Obligation</a:t>
            </a:r>
          </a:p>
        </p:txBody>
      </p:sp>
      <p:sp>
        <p:nvSpPr>
          <p:cNvPr id="18435" name="Content Placeholder 1">
            <a:extLst>
              <a:ext uri="{FF2B5EF4-FFF2-40B4-BE49-F238E27FC236}">
                <a16:creationId xmlns:a16="http://schemas.microsoft.com/office/drawing/2014/main" id="{214D6433-1567-78DE-045D-F969C1F29603}"/>
              </a:ext>
            </a:extLst>
          </p:cNvPr>
          <p:cNvSpPr>
            <a:spLocks noGrp="1"/>
          </p:cNvSpPr>
          <p:nvPr>
            <p:ph idx="1"/>
          </p:nvPr>
        </p:nvSpPr>
        <p:spPr>
          <a:xfrm>
            <a:off x="542925" y="1417638"/>
            <a:ext cx="8229600" cy="4864100"/>
          </a:xfrm>
        </p:spPr>
        <p:txBody>
          <a:bodyPr/>
          <a:lstStyle/>
          <a:p>
            <a:pPr marL="107950" indent="0" algn="ctr" eaLnBrk="1" hangingPunct="1">
              <a:buFont typeface="Wingdings 3" panose="05040102010807070707" pitchFamily="18" charset="2"/>
              <a:buNone/>
            </a:pPr>
            <a:r>
              <a:rPr lang="en-US" altLang="en-US" sz="3200">
                <a:cs typeface="Calibri" panose="020F0502020204030204" pitchFamily="34" charset="0"/>
              </a:rPr>
              <a:t>Overall 8 years:</a:t>
            </a:r>
          </a:p>
          <a:p>
            <a:pPr marL="107950" indent="0" algn="ctr" eaLnBrk="1" hangingPunct="1">
              <a:buFont typeface="Wingdings 3" panose="05040102010807070707" pitchFamily="18" charset="2"/>
              <a:buNone/>
            </a:pPr>
            <a:r>
              <a:rPr lang="en-US" altLang="en-US" sz="3200">
                <a:cs typeface="Calibri" panose="020F0502020204030204" pitchFamily="34" charset="0"/>
              </a:rPr>
              <a:t>4 Years Active Duty &amp; 4 Years either staying on Active Duty; serving in the Inactive Ready Reserve (IRR); or Army Reserve; or Army National Guard</a:t>
            </a:r>
          </a:p>
          <a:p>
            <a:pPr marL="107950" indent="0" algn="ctr" eaLnBrk="1" hangingPunct="1">
              <a:buFont typeface="Wingdings 3" panose="05040102010807070707" pitchFamily="18" charset="2"/>
              <a:buNone/>
            </a:pPr>
            <a:r>
              <a:rPr lang="en-US" altLang="en-US" sz="3200">
                <a:cs typeface="Calibri" panose="020F0502020204030204" pitchFamily="34" charset="0"/>
              </a:rPr>
              <a:t>OR</a:t>
            </a:r>
          </a:p>
          <a:p>
            <a:pPr marL="107950" indent="0" algn="ctr" eaLnBrk="1" hangingPunct="1">
              <a:buFont typeface="Wingdings 3" panose="05040102010807070707" pitchFamily="18" charset="2"/>
              <a:buNone/>
            </a:pPr>
            <a:r>
              <a:rPr lang="en-US" altLang="en-US" sz="3200">
                <a:cs typeface="Calibri" panose="020F0502020204030204" pitchFamily="34" charset="0"/>
              </a:rPr>
              <a:t>8 Years serving as a drilling Reserve Component Officer in either the Army Reserve or Army National Guard</a:t>
            </a:r>
          </a:p>
        </p:txBody>
      </p:sp>
      <p:pic>
        <p:nvPicPr>
          <p:cNvPr id="18436" name="Picture 4">
            <a:extLst>
              <a:ext uri="{FF2B5EF4-FFF2-40B4-BE49-F238E27FC236}">
                <a16:creationId xmlns:a16="http://schemas.microsoft.com/office/drawing/2014/main" id="{F15338B1-09C1-4F6C-BCB9-9211AB7C76B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35900" y="295275"/>
            <a:ext cx="808038"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1">
            <a:extLst>
              <a:ext uri="{FF2B5EF4-FFF2-40B4-BE49-F238E27FC236}">
                <a16:creationId xmlns:a16="http://schemas.microsoft.com/office/drawing/2014/main" id="{B9D15A0D-9662-1425-6DE5-B80170F3ED8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25450"/>
            <a:ext cx="128587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2">
            <a:extLst>
              <a:ext uri="{FF2B5EF4-FFF2-40B4-BE49-F238E27FC236}">
                <a16:creationId xmlns:a16="http://schemas.microsoft.com/office/drawing/2014/main" id="{FD0D2524-BDB5-15BA-3209-84CD11909C93}"/>
              </a:ext>
            </a:extLst>
          </p:cNvPr>
          <p:cNvSpPr>
            <a:spLocks noGrp="1"/>
          </p:cNvSpPr>
          <p:nvPr>
            <p:ph type="title"/>
          </p:nvPr>
        </p:nvSpPr>
        <p:spPr>
          <a:xfrm>
            <a:off x="666750" y="228600"/>
            <a:ext cx="7886700" cy="1325563"/>
          </a:xfrm>
        </p:spPr>
        <p:txBody>
          <a:bodyPr/>
          <a:lstStyle/>
          <a:p>
            <a:pPr algn="ctr" eaLnBrk="1" hangingPunct="1"/>
            <a:r>
              <a:rPr lang="en-US" altLang="en-US" sz="6000">
                <a:latin typeface="Calibri" panose="020F0502020204030204" pitchFamily="34" charset="0"/>
                <a:cs typeface="Calibri" panose="020F0502020204030204" pitchFamily="34" charset="0"/>
              </a:rPr>
              <a:t>Contact Information</a:t>
            </a:r>
          </a:p>
        </p:txBody>
      </p:sp>
      <p:sp>
        <p:nvSpPr>
          <p:cNvPr id="2" name="Content Placeholder 1">
            <a:extLst>
              <a:ext uri="{FF2B5EF4-FFF2-40B4-BE49-F238E27FC236}">
                <a16:creationId xmlns:a16="http://schemas.microsoft.com/office/drawing/2014/main" id="{59166EF5-BB3C-09D7-E579-E8DF049BE560}"/>
              </a:ext>
            </a:extLst>
          </p:cNvPr>
          <p:cNvSpPr>
            <a:spLocks noGrp="1"/>
          </p:cNvSpPr>
          <p:nvPr>
            <p:ph idx="1"/>
          </p:nvPr>
        </p:nvSpPr>
        <p:spPr>
          <a:xfrm>
            <a:off x="228600" y="1951038"/>
            <a:ext cx="8763000" cy="4056062"/>
          </a:xfrm>
        </p:spPr>
        <p:txBody>
          <a:bodyPr rtlCol="0">
            <a:normAutofit lnSpcReduction="10000"/>
          </a:bodyPr>
          <a:lstStyle/>
          <a:p>
            <a:pPr marL="109537" indent="0" eaLnBrk="1" fontAlgn="auto" hangingPunct="1">
              <a:spcAft>
                <a:spcPts val="0"/>
              </a:spcAft>
              <a:buFont typeface="Wingdings 3" panose="05040102010807070707" pitchFamily="18" charset="2"/>
              <a:buNone/>
              <a:defRPr/>
            </a:pPr>
            <a:r>
              <a:rPr lang="en-US" altLang="en-US" sz="2800" dirty="0">
                <a:cs typeface="Calibri" panose="020F0502020204030204" pitchFamily="34" charset="0"/>
              </a:rPr>
              <a:t>Lieutenant Colonel Chad </a:t>
            </a:r>
            <a:r>
              <a:rPr lang="en-US" altLang="en-US" sz="2800" dirty="0" err="1">
                <a:cs typeface="Calibri" panose="020F0502020204030204" pitchFamily="34" charset="0"/>
              </a:rPr>
              <a:t>Gosney</a:t>
            </a:r>
            <a:endParaRPr lang="en-US" altLang="en-US" sz="2800" dirty="0">
              <a:cs typeface="Calibri" panose="020F0502020204030204" pitchFamily="34" charset="0"/>
            </a:endParaRPr>
          </a:p>
          <a:p>
            <a:pPr marL="109537" indent="0" eaLnBrk="1" fontAlgn="auto" hangingPunct="1">
              <a:spcAft>
                <a:spcPts val="0"/>
              </a:spcAft>
              <a:buFont typeface="Wingdings 3" panose="05040102010807070707" pitchFamily="18" charset="2"/>
              <a:buNone/>
              <a:defRPr/>
            </a:pPr>
            <a:r>
              <a:rPr lang="en-US" altLang="en-US" sz="2800" dirty="0">
                <a:cs typeface="Calibri" panose="020F0502020204030204" pitchFamily="34" charset="0"/>
              </a:rPr>
              <a:t>Professor of Military Science @ Canisius College</a:t>
            </a:r>
          </a:p>
          <a:p>
            <a:pPr marL="109537" indent="0" eaLnBrk="1" fontAlgn="auto" hangingPunct="1">
              <a:spcAft>
                <a:spcPts val="0"/>
              </a:spcAft>
              <a:buFont typeface="Wingdings 3" panose="05040102010807070707" pitchFamily="18" charset="2"/>
              <a:buNone/>
              <a:defRPr/>
            </a:pPr>
            <a:r>
              <a:rPr lang="en-US" altLang="en-US" sz="2800" dirty="0">
                <a:cs typeface="Calibri" panose="020F0502020204030204" pitchFamily="34" charset="0"/>
              </a:rPr>
              <a:t>Office: 716-888-3235</a:t>
            </a:r>
          </a:p>
          <a:p>
            <a:pPr marL="109537" indent="0" eaLnBrk="1" fontAlgn="auto" hangingPunct="1">
              <a:spcAft>
                <a:spcPts val="0"/>
              </a:spcAft>
              <a:buFont typeface="Wingdings 3" panose="05040102010807070707" pitchFamily="18" charset="2"/>
              <a:buNone/>
              <a:defRPr/>
            </a:pPr>
            <a:r>
              <a:rPr lang="en-US" altLang="en-US" sz="2800" dirty="0">
                <a:cs typeface="Calibri" panose="020F0502020204030204" pitchFamily="34" charset="0"/>
              </a:rPr>
              <a:t>Email: </a:t>
            </a:r>
            <a:r>
              <a:rPr lang="en-US" altLang="en-US" sz="2800" dirty="0">
                <a:solidFill>
                  <a:srgbClr val="0000FF"/>
                </a:solidFill>
                <a:cs typeface="Calibri" panose="020F0502020204030204" pitchFamily="34" charset="0"/>
              </a:rPr>
              <a:t>gosneyc</a:t>
            </a:r>
            <a:r>
              <a:rPr lang="en-US" altLang="en-US" sz="2800" dirty="0">
                <a:solidFill>
                  <a:srgbClr val="0000FF"/>
                </a:solidFill>
                <a:cs typeface="Calibri" panose="020F0502020204030204" pitchFamily="34" charset="0"/>
                <a:hlinkClick r:id="rId2"/>
              </a:rPr>
              <a:t>@canisius.edu</a:t>
            </a:r>
            <a:endParaRPr lang="en-US" altLang="en-US" sz="2800" dirty="0">
              <a:solidFill>
                <a:srgbClr val="0000FF"/>
              </a:solidFill>
              <a:cs typeface="Calibri" panose="020F0502020204030204" pitchFamily="34" charset="0"/>
            </a:endParaRPr>
          </a:p>
          <a:p>
            <a:pPr marL="109537" indent="0" eaLnBrk="1" fontAlgn="auto" hangingPunct="1">
              <a:spcAft>
                <a:spcPts val="0"/>
              </a:spcAft>
              <a:buFont typeface="Wingdings 3" panose="05040102010807070707" pitchFamily="18" charset="2"/>
              <a:buNone/>
              <a:defRPr/>
            </a:pPr>
            <a:endParaRPr lang="en-US" altLang="en-US" sz="2800" dirty="0">
              <a:cs typeface="Calibri" panose="020F0502020204030204" pitchFamily="34" charset="0"/>
            </a:endParaRPr>
          </a:p>
          <a:p>
            <a:pPr marL="109537" indent="0" eaLnBrk="1" fontAlgn="auto" hangingPunct="1">
              <a:spcAft>
                <a:spcPts val="0"/>
              </a:spcAft>
              <a:buFont typeface="Wingdings 3" panose="05040102010807070707" pitchFamily="18" charset="2"/>
              <a:buNone/>
              <a:defRPr/>
            </a:pPr>
            <a:r>
              <a:rPr lang="en-US" altLang="en-US" sz="2800" dirty="0">
                <a:cs typeface="Calibri" panose="020F0502020204030204" pitchFamily="34" charset="0"/>
              </a:rPr>
              <a:t>Rebecca Sparacino, Lieutenant Colonel (Retired)</a:t>
            </a:r>
          </a:p>
          <a:p>
            <a:pPr marL="109537" indent="0" eaLnBrk="1" fontAlgn="auto" hangingPunct="1">
              <a:spcAft>
                <a:spcPts val="0"/>
              </a:spcAft>
              <a:buFont typeface="Wingdings 3" panose="05040102010807070707" pitchFamily="18" charset="2"/>
              <a:buNone/>
              <a:defRPr/>
            </a:pPr>
            <a:r>
              <a:rPr lang="en-US" altLang="en-US" sz="2800" dirty="0">
                <a:cs typeface="Calibri" panose="020F0502020204030204" pitchFamily="34" charset="0"/>
              </a:rPr>
              <a:t>ROTC Recruiting Operations Officer @ Canisius College</a:t>
            </a:r>
          </a:p>
          <a:p>
            <a:pPr marL="109537" indent="0" eaLnBrk="1" fontAlgn="auto" hangingPunct="1">
              <a:spcAft>
                <a:spcPts val="0"/>
              </a:spcAft>
              <a:buFont typeface="Wingdings 3" panose="05040102010807070707" pitchFamily="18" charset="2"/>
              <a:buNone/>
              <a:defRPr/>
            </a:pPr>
            <a:r>
              <a:rPr lang="en-US" altLang="en-US" sz="2800" dirty="0">
                <a:cs typeface="Calibri" panose="020F0502020204030204" pitchFamily="34" charset="0"/>
              </a:rPr>
              <a:t>Office: (716)-888-3239</a:t>
            </a:r>
          </a:p>
          <a:p>
            <a:pPr marL="109537" indent="0" eaLnBrk="1" fontAlgn="auto" hangingPunct="1">
              <a:spcAft>
                <a:spcPts val="0"/>
              </a:spcAft>
              <a:buFont typeface="Wingdings 3" panose="05040102010807070707" pitchFamily="18" charset="2"/>
              <a:buNone/>
              <a:defRPr/>
            </a:pPr>
            <a:r>
              <a:rPr lang="en-US" altLang="en-US" sz="2800" dirty="0">
                <a:cs typeface="Calibri" panose="020F0502020204030204" pitchFamily="34" charset="0"/>
              </a:rPr>
              <a:t>Email:  sparacir@canisius.edu</a:t>
            </a:r>
          </a:p>
          <a:p>
            <a:pPr eaLnBrk="1" fontAlgn="auto" hangingPunct="1">
              <a:spcAft>
                <a:spcPts val="0"/>
              </a:spcAft>
              <a:defRPr/>
            </a:pPr>
            <a:endParaRPr lang="en-US" altLang="en-US" sz="2000" dirty="0">
              <a:latin typeface="Times New Roman" panose="02020603050405020304" pitchFamily="18" charset="0"/>
              <a:cs typeface="Times New Roman" panose="02020603050405020304" pitchFamily="18" charset="0"/>
            </a:endParaRPr>
          </a:p>
        </p:txBody>
      </p:sp>
      <p:pic>
        <p:nvPicPr>
          <p:cNvPr id="19460" name="Picture 4">
            <a:extLst>
              <a:ext uri="{FF2B5EF4-FFF2-40B4-BE49-F238E27FC236}">
                <a16:creationId xmlns:a16="http://schemas.microsoft.com/office/drawing/2014/main" id="{64B29FED-8883-7F45-7BC8-939819F1935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228600"/>
            <a:ext cx="763588" cy="105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1">
            <a:extLst>
              <a:ext uri="{FF2B5EF4-FFF2-40B4-BE49-F238E27FC236}">
                <a16:creationId xmlns:a16="http://schemas.microsoft.com/office/drawing/2014/main" id="{3F407AE3-5C36-49C7-A3D3-239BE3727AA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2400" y="330200"/>
            <a:ext cx="1282700" cy="85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B0AABBA7-19E2-5E84-3DA2-DD710E849BD5}"/>
              </a:ext>
            </a:extLst>
          </p:cNvPr>
          <p:cNvSpPr>
            <a:spLocks noGrp="1"/>
          </p:cNvSpPr>
          <p:nvPr>
            <p:ph type="title"/>
          </p:nvPr>
        </p:nvSpPr>
        <p:spPr/>
        <p:txBody>
          <a:bodyPr/>
          <a:lstStyle/>
          <a:p>
            <a:pPr algn="ctr"/>
            <a:r>
              <a:rPr lang="en-US" altLang="en-US" sz="4800" b="1" u="sng">
                <a:latin typeface="Calibri" panose="020F0502020204030204" pitchFamily="34" charset="0"/>
                <a:cs typeface="Calibri" panose="020F0502020204030204" pitchFamily="34" charset="0"/>
              </a:rPr>
              <a:t>Agenda</a:t>
            </a:r>
          </a:p>
        </p:txBody>
      </p:sp>
      <p:sp>
        <p:nvSpPr>
          <p:cNvPr id="4099" name="Content Placeholder 2">
            <a:extLst>
              <a:ext uri="{FF2B5EF4-FFF2-40B4-BE49-F238E27FC236}">
                <a16:creationId xmlns:a16="http://schemas.microsoft.com/office/drawing/2014/main" id="{0CEC3DA1-656E-B678-06BE-CE493AC97373}"/>
              </a:ext>
            </a:extLst>
          </p:cNvPr>
          <p:cNvSpPr>
            <a:spLocks noGrp="1"/>
          </p:cNvSpPr>
          <p:nvPr>
            <p:ph idx="1"/>
          </p:nvPr>
        </p:nvSpPr>
        <p:spPr/>
        <p:txBody>
          <a:bodyPr/>
          <a:lstStyle/>
          <a:p>
            <a:r>
              <a:rPr lang="en-US" altLang="en-US" sz="4000"/>
              <a:t>Opening Remarks</a:t>
            </a:r>
          </a:p>
          <a:p>
            <a:r>
              <a:rPr lang="en-US" altLang="en-US" sz="4000"/>
              <a:t>Introductions/Review of Agenda</a:t>
            </a:r>
          </a:p>
          <a:p>
            <a:r>
              <a:rPr lang="en-US" altLang="en-US" sz="4000"/>
              <a:t>ROTC</a:t>
            </a:r>
          </a:p>
          <a:p>
            <a:r>
              <a:rPr lang="en-US" altLang="en-US" sz="4000"/>
              <a:t>National Guard</a:t>
            </a:r>
          </a:p>
          <a:p>
            <a:r>
              <a:rPr lang="en-US" altLang="en-US" sz="4000"/>
              <a:t>US Army Reserve</a:t>
            </a:r>
          </a:p>
          <a:p>
            <a:r>
              <a:rPr lang="en-US" altLang="en-US" sz="4000"/>
              <a:t>AMEDD</a:t>
            </a:r>
          </a:p>
        </p:txBody>
      </p:sp>
      <p:pic>
        <p:nvPicPr>
          <p:cNvPr id="4100" name="Picture 3">
            <a:extLst>
              <a:ext uri="{FF2B5EF4-FFF2-40B4-BE49-F238E27FC236}">
                <a16:creationId xmlns:a16="http://schemas.microsoft.com/office/drawing/2014/main" id="{5AFA2866-F575-7F73-5805-249E14ADCE2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65125"/>
            <a:ext cx="12795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4">
            <a:extLst>
              <a:ext uri="{FF2B5EF4-FFF2-40B4-BE49-F238E27FC236}">
                <a16:creationId xmlns:a16="http://schemas.microsoft.com/office/drawing/2014/main" id="{D42C40D9-8909-544A-AECE-E05601AAE3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336550"/>
            <a:ext cx="60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1113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2C6A30D-31BF-0C16-28DE-8F6653DC4D2F}"/>
              </a:ext>
            </a:extLst>
          </p:cNvPr>
          <p:cNvSpPr>
            <a:spLocks noGrp="1"/>
          </p:cNvSpPr>
          <p:nvPr>
            <p:ph type="title"/>
          </p:nvPr>
        </p:nvSpPr>
        <p:spPr>
          <a:xfrm>
            <a:off x="617538" y="131763"/>
            <a:ext cx="7886700" cy="1325562"/>
          </a:xfrm>
        </p:spPr>
        <p:txBody>
          <a:bodyPr/>
          <a:lstStyle/>
          <a:p>
            <a:pPr algn="ctr" eaLnBrk="1" hangingPunct="1"/>
            <a:r>
              <a:rPr lang="en-US" altLang="en-US" sz="6000" b="1" u="sng">
                <a:latin typeface="Calibri" panose="020F0502020204030204" pitchFamily="34" charset="0"/>
                <a:cs typeface="Calibri" panose="020F0502020204030204" pitchFamily="34" charset="0"/>
              </a:rPr>
              <a:t>ARMY</a:t>
            </a:r>
            <a:r>
              <a:rPr lang="en-US" altLang="en-US" sz="6000" b="1" u="sng">
                <a:latin typeface="Times New Roman" panose="02020603050405020304" pitchFamily="18" charset="0"/>
                <a:cs typeface="Times New Roman" panose="02020603050405020304" pitchFamily="18" charset="0"/>
              </a:rPr>
              <a:t> ROTC</a:t>
            </a:r>
          </a:p>
        </p:txBody>
      </p:sp>
      <p:sp>
        <p:nvSpPr>
          <p:cNvPr id="5123" name="Subtitle 2">
            <a:extLst>
              <a:ext uri="{FF2B5EF4-FFF2-40B4-BE49-F238E27FC236}">
                <a16:creationId xmlns:a16="http://schemas.microsoft.com/office/drawing/2014/main" id="{77C9C71D-FE91-EE59-4530-75362F7FCF85}"/>
              </a:ext>
            </a:extLst>
          </p:cNvPr>
          <p:cNvSpPr>
            <a:spLocks noGrp="1"/>
          </p:cNvSpPr>
          <p:nvPr>
            <p:ph idx="1"/>
          </p:nvPr>
        </p:nvSpPr>
        <p:spPr/>
        <p:txBody>
          <a:bodyPr/>
          <a:lstStyle/>
          <a:p>
            <a:pPr eaLnBrk="1" hangingPunct="1">
              <a:defRPr/>
            </a:pPr>
            <a:r>
              <a:rPr lang="en-US" altLang="en-US" sz="4100" dirty="0">
                <a:cs typeface="Calibri" panose="020F0502020204030204" pitchFamily="34" charset="0"/>
              </a:rPr>
              <a:t>The best leadership Course in America</a:t>
            </a:r>
          </a:p>
          <a:p>
            <a:pPr marL="0" indent="0" eaLnBrk="1" hangingPunct="1">
              <a:buFont typeface="Arial" panose="020B0604020202020204" pitchFamily="34" charset="0"/>
              <a:buNone/>
              <a:defRPr/>
            </a:pPr>
            <a:endParaRPr lang="en-US" altLang="en-US" sz="4100" dirty="0">
              <a:cs typeface="Calibri" panose="020F0502020204030204" pitchFamily="34" charset="0"/>
            </a:endParaRPr>
          </a:p>
          <a:p>
            <a:pPr eaLnBrk="1" hangingPunct="1">
              <a:defRPr/>
            </a:pPr>
            <a:r>
              <a:rPr lang="en-US" altLang="en-US" sz="4100" b="1" u="sng" dirty="0">
                <a:cs typeface="Calibri" panose="020F0502020204030204" pitchFamily="34" charset="0"/>
              </a:rPr>
              <a:t>1</a:t>
            </a:r>
            <a:r>
              <a:rPr lang="en-US" altLang="en-US" sz="4100" dirty="0">
                <a:cs typeface="Calibri" panose="020F0502020204030204" pitchFamily="34" charset="0"/>
              </a:rPr>
              <a:t> of 2 Ways to Earn an Army Commission while pursuing a 4 YR Bachelor’s Degree</a:t>
            </a:r>
          </a:p>
        </p:txBody>
      </p:sp>
      <p:pic>
        <p:nvPicPr>
          <p:cNvPr id="5124" name="Picture 4">
            <a:extLst>
              <a:ext uri="{FF2B5EF4-FFF2-40B4-BE49-F238E27FC236}">
                <a16:creationId xmlns:a16="http://schemas.microsoft.com/office/drawing/2014/main" id="{A1752EFC-7CCE-6797-1F00-5EE1D3D6ED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77200" y="457200"/>
            <a:ext cx="60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1">
            <a:extLst>
              <a:ext uri="{FF2B5EF4-FFF2-40B4-BE49-F238E27FC236}">
                <a16:creationId xmlns:a16="http://schemas.microsoft.com/office/drawing/2014/main" id="{710DE62A-0E64-21E7-CA6D-AECF769C4D5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65125"/>
            <a:ext cx="128587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8206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2">
            <a:extLst>
              <a:ext uri="{FF2B5EF4-FFF2-40B4-BE49-F238E27FC236}">
                <a16:creationId xmlns:a16="http://schemas.microsoft.com/office/drawing/2014/main" id="{2C7208E2-6079-FA91-1060-058FFAA0D456}"/>
              </a:ext>
            </a:extLst>
          </p:cNvPr>
          <p:cNvSpPr>
            <a:spLocks noGrp="1"/>
          </p:cNvSpPr>
          <p:nvPr>
            <p:ph type="title"/>
          </p:nvPr>
        </p:nvSpPr>
        <p:spPr>
          <a:xfrm>
            <a:off x="1295400" y="76200"/>
            <a:ext cx="6324600" cy="1371600"/>
          </a:xfrm>
        </p:spPr>
        <p:txBody>
          <a:bodyPr/>
          <a:lstStyle/>
          <a:p>
            <a:pPr algn="ctr" eaLnBrk="1" hangingPunct="1"/>
            <a:r>
              <a:rPr lang="en-US" altLang="en-US" sz="7200" b="1" u="sng">
                <a:latin typeface="Calibri" panose="020F0502020204030204" pitchFamily="34" charset="0"/>
                <a:cs typeface="Calibri" panose="020F0502020204030204" pitchFamily="34" charset="0"/>
              </a:rPr>
              <a:t>ARMY ROTC</a:t>
            </a:r>
          </a:p>
        </p:txBody>
      </p:sp>
      <p:sp>
        <p:nvSpPr>
          <p:cNvPr id="11266" name="Content Placeholder 1">
            <a:extLst>
              <a:ext uri="{FF2B5EF4-FFF2-40B4-BE49-F238E27FC236}">
                <a16:creationId xmlns:a16="http://schemas.microsoft.com/office/drawing/2014/main" id="{F74BAD07-DB22-D2B5-99D7-8B591BFB45A5}"/>
              </a:ext>
            </a:extLst>
          </p:cNvPr>
          <p:cNvSpPr>
            <a:spLocks noGrp="1"/>
          </p:cNvSpPr>
          <p:nvPr>
            <p:ph idx="1"/>
          </p:nvPr>
        </p:nvSpPr>
        <p:spPr>
          <a:xfrm>
            <a:off x="0" y="1828800"/>
            <a:ext cx="9144000" cy="4572000"/>
          </a:xfrm>
        </p:spPr>
        <p:txBody>
          <a:bodyPr rtlCol="0">
            <a:normAutofit lnSpcReduction="10000"/>
          </a:bodyPr>
          <a:lstStyle/>
          <a:p>
            <a:pPr marL="107950" indent="0" algn="ctr" eaLnBrk="1" fontAlgn="auto" hangingPunct="1">
              <a:spcAft>
                <a:spcPts val="0"/>
              </a:spcAft>
              <a:buFont typeface="Wingdings 3" panose="05040102010807070707" pitchFamily="18" charset="2"/>
              <a:buNone/>
              <a:defRPr/>
            </a:pPr>
            <a:r>
              <a:rPr lang="en-US" altLang="en-US" sz="3600" dirty="0">
                <a:cs typeface="Calibri" panose="020F0502020204030204" pitchFamily="34" charset="0"/>
              </a:rPr>
              <a:t>Largest Producer of US Army Officers</a:t>
            </a:r>
          </a:p>
          <a:p>
            <a:pPr marL="107950" indent="0" eaLnBrk="1" fontAlgn="auto" hangingPunct="1">
              <a:spcAft>
                <a:spcPts val="0"/>
              </a:spcAft>
              <a:buFont typeface="Wingdings 3" panose="05040102010807070707" pitchFamily="18" charset="2"/>
              <a:buNone/>
              <a:defRPr/>
            </a:pPr>
            <a:endParaRPr lang="en-US" altLang="en-US" sz="3600" dirty="0">
              <a:cs typeface="Calibri" panose="020F0502020204030204" pitchFamily="34" charset="0"/>
            </a:endParaRPr>
          </a:p>
          <a:p>
            <a:pPr marL="107950" indent="0" algn="r" eaLnBrk="1" fontAlgn="auto" hangingPunct="1">
              <a:spcAft>
                <a:spcPts val="0"/>
              </a:spcAft>
              <a:buFont typeface="Wingdings 3" panose="05040102010807070707" pitchFamily="18" charset="2"/>
              <a:buNone/>
              <a:defRPr/>
            </a:pPr>
            <a:r>
              <a:rPr lang="en-US" altLang="en-US" sz="3600" dirty="0">
                <a:cs typeface="Calibri" panose="020F0502020204030204" pitchFamily="34" charset="0"/>
              </a:rPr>
              <a:t>Produces Officers for Active &amp; Reserve Service</a:t>
            </a:r>
          </a:p>
          <a:p>
            <a:pPr marL="107950" indent="0" eaLnBrk="1" fontAlgn="auto" hangingPunct="1">
              <a:spcAft>
                <a:spcPts val="0"/>
              </a:spcAft>
              <a:buFont typeface="Wingdings 3" panose="05040102010807070707" pitchFamily="18" charset="2"/>
              <a:buNone/>
              <a:defRPr/>
            </a:pPr>
            <a:endParaRPr lang="en-US" altLang="en-US" sz="3600" dirty="0">
              <a:cs typeface="Calibri" panose="020F0502020204030204" pitchFamily="34" charset="0"/>
            </a:endParaRPr>
          </a:p>
          <a:p>
            <a:pPr marL="107950" indent="0" algn="ctr" eaLnBrk="1" fontAlgn="auto" hangingPunct="1">
              <a:spcAft>
                <a:spcPts val="0"/>
              </a:spcAft>
              <a:buFont typeface="Wingdings 3" panose="05040102010807070707" pitchFamily="18" charset="2"/>
              <a:buNone/>
              <a:defRPr/>
            </a:pPr>
            <a:r>
              <a:rPr lang="en-US" altLang="en-US" sz="3600" dirty="0">
                <a:cs typeface="Calibri" panose="020F0502020204030204" pitchFamily="34" charset="0"/>
              </a:rPr>
              <a:t>Offered at over 273 Colleges/Universities </a:t>
            </a:r>
          </a:p>
          <a:p>
            <a:pPr marL="107950" indent="0" eaLnBrk="1" fontAlgn="auto" hangingPunct="1">
              <a:spcAft>
                <a:spcPts val="0"/>
              </a:spcAft>
              <a:buFont typeface="Wingdings 3" panose="05040102010807070707" pitchFamily="18" charset="2"/>
              <a:buNone/>
              <a:defRPr/>
            </a:pPr>
            <a:endParaRPr lang="en-US" altLang="en-US" sz="3600" dirty="0">
              <a:cs typeface="Calibri" panose="020F0502020204030204" pitchFamily="34" charset="0"/>
            </a:endParaRPr>
          </a:p>
          <a:p>
            <a:pPr marL="107950" indent="0" algn="ctr" eaLnBrk="1" fontAlgn="auto" hangingPunct="1">
              <a:spcAft>
                <a:spcPts val="0"/>
              </a:spcAft>
              <a:buFont typeface="Wingdings 3" panose="05040102010807070707" pitchFamily="18" charset="2"/>
              <a:buNone/>
              <a:defRPr/>
            </a:pPr>
            <a:r>
              <a:rPr lang="en-US" altLang="en-US" sz="3600" dirty="0">
                <a:cs typeface="Calibri" panose="020F0502020204030204" pitchFamily="34" charset="0"/>
              </a:rPr>
              <a:t>Does Not Require a Senatorial/Congressional Nomination</a:t>
            </a:r>
          </a:p>
        </p:txBody>
      </p:sp>
      <p:pic>
        <p:nvPicPr>
          <p:cNvPr id="6148" name="Picture 4">
            <a:extLst>
              <a:ext uri="{FF2B5EF4-FFF2-40B4-BE49-F238E27FC236}">
                <a16:creationId xmlns:a16="http://schemas.microsoft.com/office/drawing/2014/main" id="{CB13D7EE-5DBD-0EA9-A253-D4E6848B3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77200" y="228600"/>
            <a:ext cx="66357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1">
            <a:extLst>
              <a:ext uri="{FF2B5EF4-FFF2-40B4-BE49-F238E27FC236}">
                <a16:creationId xmlns:a16="http://schemas.microsoft.com/office/drawing/2014/main" id="{4470D0B3-4D77-76A4-EFDE-AE41670BE6A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3863" y="290513"/>
            <a:ext cx="1285875" cy="85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0359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BCBC9CF2-CE53-002C-213E-4A8F29E465B1}"/>
              </a:ext>
            </a:extLst>
          </p:cNvPr>
          <p:cNvSpPr>
            <a:spLocks noGrp="1"/>
          </p:cNvSpPr>
          <p:nvPr>
            <p:ph type="title"/>
          </p:nvPr>
        </p:nvSpPr>
        <p:spPr>
          <a:xfrm>
            <a:off x="381000" y="381000"/>
            <a:ext cx="8515350" cy="1325563"/>
          </a:xfrm>
        </p:spPr>
        <p:txBody>
          <a:bodyPr/>
          <a:lstStyle/>
          <a:p>
            <a:pPr algn="ctr" eaLnBrk="1" hangingPunct="1"/>
            <a:r>
              <a:rPr lang="en-US" altLang="en-US" sz="3600" b="1">
                <a:latin typeface="Calibri" panose="020F0502020204030204" pitchFamily="34" charset="0"/>
                <a:cs typeface="Calibri" panose="020F0502020204030204" pitchFamily="34" charset="0"/>
              </a:rPr>
              <a:t>Army ROTC Training </a:t>
            </a:r>
            <a:br>
              <a:rPr lang="en-US" altLang="en-US" sz="3600" b="1">
                <a:latin typeface="Calibri" panose="020F0502020204030204" pitchFamily="34" charset="0"/>
                <a:cs typeface="Calibri" panose="020F0502020204030204" pitchFamily="34" charset="0"/>
              </a:rPr>
            </a:br>
            <a:r>
              <a:rPr lang="en-US" altLang="en-US" sz="3600" b="1">
                <a:latin typeface="Calibri" panose="020F0502020204030204" pitchFamily="34" charset="0"/>
                <a:cs typeface="Calibri" panose="020F0502020204030204" pitchFamily="34" charset="0"/>
              </a:rPr>
              <a:t>Opportunities</a:t>
            </a:r>
          </a:p>
        </p:txBody>
      </p:sp>
      <p:sp>
        <p:nvSpPr>
          <p:cNvPr id="7171" name="Content Placeholder 2">
            <a:extLst>
              <a:ext uri="{FF2B5EF4-FFF2-40B4-BE49-F238E27FC236}">
                <a16:creationId xmlns:a16="http://schemas.microsoft.com/office/drawing/2014/main" id="{B1DA0C22-68ED-AAF1-19D7-D97BA32A1CA5}"/>
              </a:ext>
            </a:extLst>
          </p:cNvPr>
          <p:cNvSpPr>
            <a:spLocks noGrp="1"/>
          </p:cNvSpPr>
          <p:nvPr>
            <p:ph idx="1"/>
          </p:nvPr>
        </p:nvSpPr>
        <p:spPr>
          <a:xfrm>
            <a:off x="628650" y="1828800"/>
            <a:ext cx="7886700" cy="4800600"/>
          </a:xfrm>
        </p:spPr>
        <p:txBody>
          <a:bodyPr/>
          <a:lstStyle/>
          <a:p>
            <a:pPr marL="0" indent="0" algn="ctr" eaLnBrk="1" hangingPunct="1">
              <a:buFont typeface="Arial" panose="020B0604020202020204" pitchFamily="34" charset="0"/>
              <a:buNone/>
            </a:pPr>
            <a:r>
              <a:rPr lang="en-US" altLang="en-US" sz="2400" b="1">
                <a:cs typeface="Calibri" panose="020F0502020204030204" pitchFamily="34" charset="0"/>
              </a:rPr>
              <a:t>SIMULTANEOUS MEMBERSHIP PROGRAM (SMP)</a:t>
            </a:r>
          </a:p>
          <a:p>
            <a:pPr marL="0" indent="0" algn="ctr" eaLnBrk="1" hangingPunct="1">
              <a:buFont typeface="Arial" panose="020B0604020202020204" pitchFamily="34" charset="0"/>
              <a:buNone/>
            </a:pPr>
            <a:r>
              <a:rPr lang="en-US" altLang="en-US" sz="2400">
                <a:cs typeface="Calibri" panose="020F0502020204030204" pitchFamily="34" charset="0"/>
              </a:rPr>
              <a:t>BASIC CAMP-FORT KNOX, KENTUCKY</a:t>
            </a:r>
          </a:p>
          <a:p>
            <a:pPr marL="0" indent="0" algn="ctr" eaLnBrk="1" hangingPunct="1">
              <a:buFont typeface="Arial" panose="020B0604020202020204" pitchFamily="34" charset="0"/>
              <a:buNone/>
            </a:pPr>
            <a:r>
              <a:rPr lang="en-US" altLang="en-US" sz="2400">
                <a:cs typeface="Calibri" panose="020F0502020204030204" pitchFamily="34" charset="0"/>
              </a:rPr>
              <a:t>AIRBORNE</a:t>
            </a:r>
          </a:p>
          <a:p>
            <a:pPr marL="0" indent="0" algn="ctr" eaLnBrk="1" hangingPunct="1">
              <a:buFont typeface="Arial" panose="020B0604020202020204" pitchFamily="34" charset="0"/>
              <a:buNone/>
            </a:pPr>
            <a:r>
              <a:rPr lang="en-US" altLang="en-US" sz="2400">
                <a:cs typeface="Calibri" panose="020F0502020204030204" pitchFamily="34" charset="0"/>
              </a:rPr>
              <a:t>AIR ASSAULT</a:t>
            </a:r>
            <a:endParaRPr lang="en-US" altLang="en-US" sz="2400" i="1">
              <a:cs typeface="Calibri" panose="020F0502020204030204" pitchFamily="34" charset="0"/>
            </a:endParaRPr>
          </a:p>
          <a:p>
            <a:pPr marL="0" indent="0" algn="ctr" eaLnBrk="1" hangingPunct="1">
              <a:buFont typeface="Arial" panose="020B0604020202020204" pitchFamily="34" charset="0"/>
              <a:buNone/>
            </a:pPr>
            <a:r>
              <a:rPr lang="en-US" altLang="en-US" sz="2400">
                <a:cs typeface="Calibri" panose="020F0502020204030204" pitchFamily="34" charset="0"/>
              </a:rPr>
              <a:t>MOUTAIN WARFARE</a:t>
            </a:r>
          </a:p>
          <a:p>
            <a:pPr marL="0" indent="0" algn="ctr" eaLnBrk="1" hangingPunct="1">
              <a:buFont typeface="Arial" panose="020B0604020202020204" pitchFamily="34" charset="0"/>
              <a:buNone/>
            </a:pPr>
            <a:r>
              <a:rPr lang="en-US" altLang="en-US" sz="2400">
                <a:cs typeface="Calibri" panose="020F0502020204030204" pitchFamily="34" charset="0"/>
              </a:rPr>
              <a:t>CADET TROOP LEADERSHIP TRAINING (CTLT)</a:t>
            </a:r>
          </a:p>
          <a:p>
            <a:pPr marL="0" indent="0" algn="ctr" eaLnBrk="1" hangingPunct="1">
              <a:buFont typeface="Arial" panose="020B0604020202020204" pitchFamily="34" charset="0"/>
              <a:buNone/>
            </a:pPr>
            <a:r>
              <a:rPr lang="en-US" altLang="en-US" sz="2400">
                <a:cs typeface="Calibri" panose="020F0502020204030204" pitchFamily="34" charset="0"/>
              </a:rPr>
              <a:t>INTERNSHIPS</a:t>
            </a:r>
          </a:p>
          <a:p>
            <a:pPr marL="0" indent="0" algn="ctr" eaLnBrk="1" hangingPunct="1">
              <a:buFont typeface="Arial" panose="020B0604020202020204" pitchFamily="34" charset="0"/>
              <a:buNone/>
            </a:pPr>
            <a:r>
              <a:rPr lang="en-US" altLang="en-US" sz="2800" b="1">
                <a:cs typeface="Calibri" panose="020F0502020204030204" pitchFamily="34" charset="0"/>
              </a:rPr>
              <a:t>ADVANCED CAMP-FORT KNOX, KENTUCKY</a:t>
            </a:r>
          </a:p>
          <a:p>
            <a:pPr marL="0" indent="0" eaLnBrk="1" hangingPunct="1">
              <a:buFont typeface="Arial" panose="020B0604020202020204" pitchFamily="34" charset="0"/>
              <a:buNone/>
            </a:pPr>
            <a:endParaRPr lang="en-US" altLang="en-US">
              <a:latin typeface="Times New Roman" panose="02020603050405020304" pitchFamily="18" charset="0"/>
              <a:cs typeface="Times New Roman" panose="02020603050405020304" pitchFamily="18" charset="0"/>
            </a:endParaRPr>
          </a:p>
        </p:txBody>
      </p:sp>
      <p:pic>
        <p:nvPicPr>
          <p:cNvPr id="7172" name="Picture 3">
            <a:extLst>
              <a:ext uri="{FF2B5EF4-FFF2-40B4-BE49-F238E27FC236}">
                <a16:creationId xmlns:a16="http://schemas.microsoft.com/office/drawing/2014/main" id="{288D3D55-2FFA-5469-E8F4-EFE93D07942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276225"/>
            <a:ext cx="735013" cy="103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1">
            <a:extLst>
              <a:ext uri="{FF2B5EF4-FFF2-40B4-BE49-F238E27FC236}">
                <a16:creationId xmlns:a16="http://schemas.microsoft.com/office/drawing/2014/main" id="{411CBB72-D253-E117-7BBD-6ECC58EF634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7813" y="258763"/>
            <a:ext cx="1287462" cy="85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151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2C6A30D-31BF-0C16-28DE-8F6653DC4D2F}"/>
              </a:ext>
            </a:extLst>
          </p:cNvPr>
          <p:cNvSpPr>
            <a:spLocks noGrp="1"/>
          </p:cNvSpPr>
          <p:nvPr>
            <p:ph type="title"/>
          </p:nvPr>
        </p:nvSpPr>
        <p:spPr>
          <a:xfrm>
            <a:off x="617538" y="131763"/>
            <a:ext cx="7886700" cy="1325562"/>
          </a:xfrm>
        </p:spPr>
        <p:txBody>
          <a:bodyPr/>
          <a:lstStyle/>
          <a:p>
            <a:pPr algn="ctr" eaLnBrk="1" hangingPunct="1"/>
            <a:r>
              <a:rPr lang="en-US" altLang="en-US" sz="6000" b="1" u="sng">
                <a:latin typeface="Calibri" panose="020F0502020204030204" pitchFamily="34" charset="0"/>
                <a:cs typeface="Calibri" panose="020F0502020204030204" pitchFamily="34" charset="0"/>
              </a:rPr>
              <a:t>ARMY</a:t>
            </a:r>
            <a:r>
              <a:rPr lang="en-US" altLang="en-US" sz="6000" b="1" u="sng">
                <a:latin typeface="Times New Roman" panose="02020603050405020304" pitchFamily="18" charset="0"/>
                <a:cs typeface="Times New Roman" panose="02020603050405020304" pitchFamily="18" charset="0"/>
              </a:rPr>
              <a:t> ROTC</a:t>
            </a:r>
          </a:p>
        </p:txBody>
      </p:sp>
      <p:sp>
        <p:nvSpPr>
          <p:cNvPr id="5123" name="Subtitle 2">
            <a:extLst>
              <a:ext uri="{FF2B5EF4-FFF2-40B4-BE49-F238E27FC236}">
                <a16:creationId xmlns:a16="http://schemas.microsoft.com/office/drawing/2014/main" id="{77C9C71D-FE91-EE59-4530-75362F7FCF85}"/>
              </a:ext>
            </a:extLst>
          </p:cNvPr>
          <p:cNvSpPr>
            <a:spLocks noGrp="1"/>
          </p:cNvSpPr>
          <p:nvPr>
            <p:ph idx="1"/>
          </p:nvPr>
        </p:nvSpPr>
        <p:spPr/>
        <p:txBody>
          <a:bodyPr/>
          <a:lstStyle/>
          <a:p>
            <a:pPr eaLnBrk="1" hangingPunct="1">
              <a:defRPr/>
            </a:pPr>
            <a:r>
              <a:rPr lang="en-US" altLang="en-US" sz="4100" dirty="0">
                <a:cs typeface="Calibri" panose="020F0502020204030204" pitchFamily="34" charset="0"/>
              </a:rPr>
              <a:t>The best leadership Course in America</a:t>
            </a:r>
          </a:p>
          <a:p>
            <a:pPr marL="0" indent="0" eaLnBrk="1" hangingPunct="1">
              <a:buFont typeface="Arial" panose="020B0604020202020204" pitchFamily="34" charset="0"/>
              <a:buNone/>
              <a:defRPr/>
            </a:pPr>
            <a:endParaRPr lang="en-US" altLang="en-US" sz="4100" dirty="0">
              <a:cs typeface="Calibri" panose="020F0502020204030204" pitchFamily="34" charset="0"/>
            </a:endParaRPr>
          </a:p>
          <a:p>
            <a:pPr eaLnBrk="1" hangingPunct="1">
              <a:defRPr/>
            </a:pPr>
            <a:r>
              <a:rPr lang="en-US" altLang="en-US" sz="4100" b="1" u="sng" dirty="0">
                <a:cs typeface="Calibri" panose="020F0502020204030204" pitchFamily="34" charset="0"/>
              </a:rPr>
              <a:t>1</a:t>
            </a:r>
            <a:r>
              <a:rPr lang="en-US" altLang="en-US" sz="4100" dirty="0">
                <a:cs typeface="Calibri" panose="020F0502020204030204" pitchFamily="34" charset="0"/>
              </a:rPr>
              <a:t> of 2 Ways to Earn an Army Commission while pursuing a 4 YR Bachelor’s Degree</a:t>
            </a:r>
          </a:p>
        </p:txBody>
      </p:sp>
      <p:pic>
        <p:nvPicPr>
          <p:cNvPr id="5124" name="Picture 4">
            <a:extLst>
              <a:ext uri="{FF2B5EF4-FFF2-40B4-BE49-F238E27FC236}">
                <a16:creationId xmlns:a16="http://schemas.microsoft.com/office/drawing/2014/main" id="{A1752EFC-7CCE-6797-1F00-5EE1D3D6ED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77200" y="457200"/>
            <a:ext cx="60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1">
            <a:extLst>
              <a:ext uri="{FF2B5EF4-FFF2-40B4-BE49-F238E27FC236}">
                <a16:creationId xmlns:a16="http://schemas.microsoft.com/office/drawing/2014/main" id="{710DE62A-0E64-21E7-CA6D-AECF769C4D5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65125"/>
            <a:ext cx="128587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C4298C00-DB32-CF66-14FF-D9B6CF631D1F}"/>
              </a:ext>
            </a:extLst>
          </p:cNvPr>
          <p:cNvSpPr>
            <a:spLocks noGrp="1"/>
          </p:cNvSpPr>
          <p:nvPr>
            <p:ph type="title"/>
          </p:nvPr>
        </p:nvSpPr>
        <p:spPr>
          <a:xfrm>
            <a:off x="1425575" y="365125"/>
            <a:ext cx="6651625" cy="1325563"/>
          </a:xfrm>
        </p:spPr>
        <p:txBody>
          <a:bodyPr/>
          <a:lstStyle/>
          <a:p>
            <a:pPr algn="ctr" eaLnBrk="1" hangingPunct="1"/>
            <a:r>
              <a:rPr lang="en-US" altLang="en-US" sz="3600">
                <a:latin typeface="Calibri" panose="020F0502020204030204" pitchFamily="34" charset="0"/>
                <a:cs typeface="Calibri" panose="020F0502020204030204" pitchFamily="34" charset="0"/>
              </a:rPr>
              <a:t>PATHS TO A COMMISSION THROUGH ROTC</a:t>
            </a:r>
          </a:p>
        </p:txBody>
      </p:sp>
      <p:sp>
        <p:nvSpPr>
          <p:cNvPr id="8195" name="Text Placeholder 2">
            <a:extLst>
              <a:ext uri="{FF2B5EF4-FFF2-40B4-BE49-F238E27FC236}">
                <a16:creationId xmlns:a16="http://schemas.microsoft.com/office/drawing/2014/main" id="{14B8ACFF-CBA9-84CE-7D23-AD8D7AD0CCD5}"/>
              </a:ext>
            </a:extLst>
          </p:cNvPr>
          <p:cNvSpPr>
            <a:spLocks noGrp="1"/>
          </p:cNvSpPr>
          <p:nvPr>
            <p:ph type="body" idx="1"/>
          </p:nvPr>
        </p:nvSpPr>
        <p:spPr>
          <a:xfrm>
            <a:off x="630238" y="1720850"/>
            <a:ext cx="3868737" cy="823913"/>
          </a:xfrm>
        </p:spPr>
        <p:txBody>
          <a:bodyPr/>
          <a:lstStyle/>
          <a:p>
            <a:pPr algn="ctr" eaLnBrk="1" hangingPunct="1"/>
            <a:r>
              <a:rPr lang="en-US" altLang="en-US" sz="2400">
                <a:cs typeface="Calibri" panose="020F0502020204030204" pitchFamily="34" charset="0"/>
              </a:rPr>
              <a:t>PROGRESSION</a:t>
            </a:r>
            <a:r>
              <a:rPr lang="en-US" altLang="en-US">
                <a:cs typeface="Calibri" panose="020F0502020204030204" pitchFamily="34" charset="0"/>
              </a:rPr>
              <a:t> </a:t>
            </a:r>
            <a:r>
              <a:rPr lang="en-US" altLang="en-US" sz="2400">
                <a:cs typeface="Calibri" panose="020F0502020204030204" pitchFamily="34" charset="0"/>
              </a:rPr>
              <a:t>CANDIDATE</a:t>
            </a:r>
          </a:p>
        </p:txBody>
      </p:sp>
      <p:sp>
        <p:nvSpPr>
          <p:cNvPr id="8196" name="Content Placeholder 3">
            <a:extLst>
              <a:ext uri="{FF2B5EF4-FFF2-40B4-BE49-F238E27FC236}">
                <a16:creationId xmlns:a16="http://schemas.microsoft.com/office/drawing/2014/main" id="{CF5DEC75-3350-E118-B869-26D5E6A69715}"/>
              </a:ext>
            </a:extLst>
          </p:cNvPr>
          <p:cNvSpPr>
            <a:spLocks noGrp="1"/>
          </p:cNvSpPr>
          <p:nvPr>
            <p:ph sz="half" idx="2"/>
          </p:nvPr>
        </p:nvSpPr>
        <p:spPr>
          <a:xfrm>
            <a:off x="630238" y="2505075"/>
            <a:ext cx="3868737" cy="3684588"/>
          </a:xfrm>
        </p:spPr>
        <p:txBody>
          <a:bodyPr/>
          <a:lstStyle/>
          <a:p>
            <a:pPr eaLnBrk="1" hangingPunct="1"/>
            <a:r>
              <a:rPr lang="en-US" altLang="en-US">
                <a:cs typeface="Calibri" panose="020F0502020204030204" pitchFamily="34" charset="0"/>
              </a:rPr>
              <a:t>TAKES ALL FOUR YEARS OF THE ROTC CURRICULUM ON A COLLEGE CAMPUS AND ATTENDS ADVANCED CAMP BETWEEN THE SUMMER OF THEIR JUNIOR-SENIOR YEAR </a:t>
            </a:r>
          </a:p>
          <a:p>
            <a:pPr eaLnBrk="1" hangingPunct="1"/>
            <a:r>
              <a:rPr lang="en-US" altLang="en-US">
                <a:cs typeface="Calibri" panose="020F0502020204030204" pitchFamily="34" charset="0"/>
              </a:rPr>
              <a:t>ENCOURAGED TO ATTEND AIRBORNE OR AIR ASSAULT, INTERNSHIPS,CTLT</a:t>
            </a:r>
          </a:p>
        </p:txBody>
      </p:sp>
      <p:sp>
        <p:nvSpPr>
          <p:cNvPr id="8197" name="Text Placeholder 4">
            <a:extLst>
              <a:ext uri="{FF2B5EF4-FFF2-40B4-BE49-F238E27FC236}">
                <a16:creationId xmlns:a16="http://schemas.microsoft.com/office/drawing/2014/main" id="{260CBB49-C78A-7393-DFDA-16E3E80C0576}"/>
              </a:ext>
            </a:extLst>
          </p:cNvPr>
          <p:cNvSpPr>
            <a:spLocks noGrp="1"/>
          </p:cNvSpPr>
          <p:nvPr>
            <p:ph type="body" sz="quarter" idx="3"/>
          </p:nvPr>
        </p:nvSpPr>
        <p:spPr>
          <a:xfrm>
            <a:off x="4629150" y="1681163"/>
            <a:ext cx="3887788" cy="823912"/>
          </a:xfrm>
        </p:spPr>
        <p:txBody>
          <a:bodyPr/>
          <a:lstStyle/>
          <a:p>
            <a:pPr algn="ctr" eaLnBrk="1" hangingPunct="1"/>
            <a:r>
              <a:rPr lang="en-US" altLang="en-US" sz="2400">
                <a:cs typeface="Calibri" panose="020F0502020204030204" pitchFamily="34" charset="0"/>
              </a:rPr>
              <a:t>LATERAL ENTRY CANDIDATE</a:t>
            </a:r>
          </a:p>
        </p:txBody>
      </p:sp>
      <p:sp>
        <p:nvSpPr>
          <p:cNvPr id="6" name="Content Placeholder 5">
            <a:extLst>
              <a:ext uri="{FF2B5EF4-FFF2-40B4-BE49-F238E27FC236}">
                <a16:creationId xmlns:a16="http://schemas.microsoft.com/office/drawing/2014/main" id="{B934FBB1-B66A-03B2-A25A-30EA14D2E668}"/>
              </a:ext>
            </a:extLst>
          </p:cNvPr>
          <p:cNvSpPr>
            <a:spLocks noGrp="1"/>
          </p:cNvSpPr>
          <p:nvPr>
            <p:ph sz="quarter" idx="4"/>
          </p:nvPr>
        </p:nvSpPr>
        <p:spPr>
          <a:xfrm>
            <a:off x="4629150" y="2505075"/>
            <a:ext cx="3887788" cy="4124325"/>
          </a:xfrm>
        </p:spPr>
        <p:txBody>
          <a:bodyPr rtlCol="0">
            <a:noAutofit/>
          </a:bodyPr>
          <a:lstStyle/>
          <a:p>
            <a:pPr eaLnBrk="1" fontAlgn="auto" hangingPunct="1">
              <a:spcAft>
                <a:spcPts val="0"/>
              </a:spcAft>
              <a:defRPr/>
            </a:pPr>
            <a:r>
              <a:rPr lang="en-US" sz="2000" dirty="0">
                <a:cs typeface="Calibri" panose="020F0502020204030204" pitchFamily="34" charset="0"/>
              </a:rPr>
              <a:t>ATTENDS ROTC BASIC CAMP BETWEEN THE SUMMER OF SOPHOMORE/JUNIOR YEAR USUALLY HAS NOT PARTICIPATED IN THE ROTC CURRICULUM ON CAMPUS</a:t>
            </a:r>
          </a:p>
          <a:p>
            <a:pPr marL="0" indent="0" algn="ctr" eaLnBrk="1" fontAlgn="auto" hangingPunct="1">
              <a:spcAft>
                <a:spcPts val="0"/>
              </a:spcAft>
              <a:buFont typeface="Arial" panose="020B0604020202020204" pitchFamily="34" charset="0"/>
              <a:buNone/>
              <a:defRPr/>
            </a:pPr>
            <a:r>
              <a:rPr lang="en-US" sz="2000" dirty="0">
                <a:cs typeface="Calibri" panose="020F0502020204030204" pitchFamily="34" charset="0"/>
              </a:rPr>
              <a:t>OR</a:t>
            </a:r>
          </a:p>
          <a:p>
            <a:pPr eaLnBrk="1" fontAlgn="auto" hangingPunct="1">
              <a:spcAft>
                <a:spcPts val="0"/>
              </a:spcAft>
              <a:defRPr/>
            </a:pPr>
            <a:r>
              <a:rPr lang="en-US" sz="2000" dirty="0">
                <a:cs typeface="Calibri" panose="020F0502020204030204" pitchFamily="34" charset="0"/>
              </a:rPr>
              <a:t>ATTENDS BASIC TRAINING WITH A NATIONAL GUARD/ARMY RESERVE UNIT AND PETITIONS TO ENTER THE ROTC ADVANCED COURSE</a:t>
            </a:r>
          </a:p>
          <a:p>
            <a:pPr marL="0" indent="0" eaLnBrk="1" fontAlgn="auto" hangingPunct="1">
              <a:spcAft>
                <a:spcPts val="0"/>
              </a:spcAft>
              <a:buFont typeface="Arial" panose="020B0604020202020204" pitchFamily="34" charset="0"/>
              <a:buNone/>
              <a:defRPr/>
            </a:pPr>
            <a:endParaRPr lang="en-US" sz="2000" dirty="0">
              <a:latin typeface="Times New Roman" panose="02020603050405020304" pitchFamily="18" charset="0"/>
              <a:cs typeface="Times New Roman" panose="02020603050405020304" pitchFamily="18" charset="0"/>
            </a:endParaRPr>
          </a:p>
        </p:txBody>
      </p:sp>
      <p:pic>
        <p:nvPicPr>
          <p:cNvPr id="8199" name="Picture 6">
            <a:extLst>
              <a:ext uri="{FF2B5EF4-FFF2-40B4-BE49-F238E27FC236}">
                <a16:creationId xmlns:a16="http://schemas.microsoft.com/office/drawing/2014/main" id="{2C6B8A4C-4CCA-475B-73B1-95F36A16038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314325"/>
            <a:ext cx="7048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0" name="Picture 1">
            <a:extLst>
              <a:ext uri="{FF2B5EF4-FFF2-40B4-BE49-F238E27FC236}">
                <a16:creationId xmlns:a16="http://schemas.microsoft.com/office/drawing/2014/main" id="{65EDCB32-5BCD-0901-CA3B-6156D4073E5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8113" y="314325"/>
            <a:ext cx="1287462"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0587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4BC0ABE-91A0-8132-D052-2C56900A6A84}"/>
              </a:ext>
            </a:extLst>
          </p:cNvPr>
          <p:cNvSpPr>
            <a:spLocks noGrp="1"/>
          </p:cNvSpPr>
          <p:nvPr>
            <p:ph type="title"/>
          </p:nvPr>
        </p:nvSpPr>
        <p:spPr>
          <a:xfrm>
            <a:off x="1676400" y="201613"/>
            <a:ext cx="6477000" cy="1325562"/>
          </a:xfrm>
        </p:spPr>
        <p:txBody>
          <a:bodyPr/>
          <a:lstStyle/>
          <a:p>
            <a:pPr algn="ctr" eaLnBrk="1" hangingPunct="1"/>
            <a:r>
              <a:rPr lang="en-US" altLang="en-US" sz="3600">
                <a:latin typeface="Calibri" panose="020F0502020204030204" pitchFamily="34" charset="0"/>
                <a:cs typeface="Calibri" panose="020F0502020204030204" pitchFamily="34" charset="0"/>
              </a:rPr>
              <a:t>PATHS TO A COMMISSION THROUGH ROTC</a:t>
            </a:r>
          </a:p>
        </p:txBody>
      </p:sp>
      <p:sp>
        <p:nvSpPr>
          <p:cNvPr id="9219" name="Text Placeholder 2">
            <a:extLst>
              <a:ext uri="{FF2B5EF4-FFF2-40B4-BE49-F238E27FC236}">
                <a16:creationId xmlns:a16="http://schemas.microsoft.com/office/drawing/2014/main" id="{06ED217A-F1E2-A4C1-9786-8332C99EB050}"/>
              </a:ext>
            </a:extLst>
          </p:cNvPr>
          <p:cNvSpPr>
            <a:spLocks noGrp="1"/>
          </p:cNvSpPr>
          <p:nvPr>
            <p:ph type="body" idx="1"/>
          </p:nvPr>
        </p:nvSpPr>
        <p:spPr>
          <a:xfrm>
            <a:off x="630238" y="1681163"/>
            <a:ext cx="3868737" cy="823912"/>
          </a:xfrm>
        </p:spPr>
        <p:txBody>
          <a:bodyPr/>
          <a:lstStyle/>
          <a:p>
            <a:pPr algn="ctr" eaLnBrk="1" hangingPunct="1"/>
            <a:r>
              <a:rPr lang="en-US" altLang="en-US" sz="2400">
                <a:cs typeface="Calibri" panose="020F0502020204030204" pitchFamily="34" charset="0"/>
              </a:rPr>
              <a:t>ACCELRATED CANDIDATE</a:t>
            </a:r>
          </a:p>
        </p:txBody>
      </p:sp>
      <p:sp>
        <p:nvSpPr>
          <p:cNvPr id="4" name="Content Placeholder 3">
            <a:extLst>
              <a:ext uri="{FF2B5EF4-FFF2-40B4-BE49-F238E27FC236}">
                <a16:creationId xmlns:a16="http://schemas.microsoft.com/office/drawing/2014/main" id="{CEE1144E-129D-A5A7-3062-BFD623B259E3}"/>
              </a:ext>
            </a:extLst>
          </p:cNvPr>
          <p:cNvSpPr>
            <a:spLocks noGrp="1"/>
          </p:cNvSpPr>
          <p:nvPr>
            <p:ph sz="half" idx="2"/>
          </p:nvPr>
        </p:nvSpPr>
        <p:spPr>
          <a:xfrm>
            <a:off x="695325" y="2535238"/>
            <a:ext cx="3868738" cy="3684587"/>
          </a:xfrm>
        </p:spPr>
        <p:txBody>
          <a:bodyPr rtlCol="0">
            <a:normAutofit/>
          </a:bodyPr>
          <a:lstStyle/>
          <a:p>
            <a:pPr eaLnBrk="1" fontAlgn="auto" hangingPunct="1">
              <a:spcAft>
                <a:spcPts val="0"/>
              </a:spcAft>
              <a:defRPr/>
            </a:pPr>
            <a:r>
              <a:rPr lang="en-US" dirty="0">
                <a:cs typeface="Calibri" panose="020F0502020204030204" pitchFamily="34" charset="0"/>
              </a:rPr>
              <a:t>STUDENT TAKES BOTH THE MLS 100 AND 200 LEVEL CLASSES AND THE 200 LEVEL LAB AND PETITIONS TO ENTER THE ROTC ADVANCED COURSE</a:t>
            </a:r>
          </a:p>
          <a:p>
            <a:pPr eaLnBrk="1" fontAlgn="auto" hangingPunct="1">
              <a:spcAft>
                <a:spcPts val="0"/>
              </a:spcAft>
              <a:defRPr/>
            </a:pPr>
            <a:r>
              <a:rPr lang="en-US" dirty="0">
                <a:cs typeface="Calibri" panose="020F0502020204030204" pitchFamily="34" charset="0"/>
              </a:rPr>
              <a:t>ATTENDS ADVANCED CAMP BETWEEN THE SUMMER OF THEIR JUNIOR-SENIOR YEAR</a:t>
            </a:r>
          </a:p>
          <a:p>
            <a:pPr eaLnBrk="1" fontAlgn="auto" hangingPunct="1">
              <a:spcAft>
                <a:spcPts val="0"/>
              </a:spcAft>
              <a:defRPr/>
            </a:pPr>
            <a:r>
              <a:rPr lang="en-US" dirty="0">
                <a:cs typeface="Calibri" panose="020F0502020204030204" pitchFamily="34" charset="0"/>
              </a:rPr>
              <a:t>ENCOURAGED TO ATTEND CTLT, AIRBORNE/AIR ASSAULT/INTERNSHIPS</a:t>
            </a:r>
          </a:p>
          <a:p>
            <a:pPr eaLnBrk="1" fontAlgn="auto" hangingPunct="1">
              <a:spcAft>
                <a:spcPts val="0"/>
              </a:spcAft>
              <a:defRPr/>
            </a:pPr>
            <a:endParaRPr lang="en-US" dirty="0"/>
          </a:p>
          <a:p>
            <a:pPr marL="0" indent="0" eaLnBrk="1" fontAlgn="auto" hangingPunct="1">
              <a:spcAft>
                <a:spcPts val="0"/>
              </a:spcAft>
              <a:buFont typeface="Arial" panose="020B0604020202020204" pitchFamily="34" charset="0"/>
              <a:buNone/>
              <a:defRPr/>
            </a:pPr>
            <a:endParaRPr lang="en-US" dirty="0"/>
          </a:p>
        </p:txBody>
      </p:sp>
      <p:sp>
        <p:nvSpPr>
          <p:cNvPr id="9221" name="Text Placeholder 4">
            <a:extLst>
              <a:ext uri="{FF2B5EF4-FFF2-40B4-BE49-F238E27FC236}">
                <a16:creationId xmlns:a16="http://schemas.microsoft.com/office/drawing/2014/main" id="{DAB812E4-A9D4-9C9F-076A-7918B8D776B7}"/>
              </a:ext>
            </a:extLst>
          </p:cNvPr>
          <p:cNvSpPr>
            <a:spLocks noGrp="1"/>
          </p:cNvSpPr>
          <p:nvPr>
            <p:ph type="body" sz="quarter" idx="3"/>
          </p:nvPr>
        </p:nvSpPr>
        <p:spPr>
          <a:xfrm>
            <a:off x="4629150" y="1681163"/>
            <a:ext cx="4133850" cy="823912"/>
          </a:xfrm>
        </p:spPr>
        <p:txBody>
          <a:bodyPr/>
          <a:lstStyle/>
          <a:p>
            <a:pPr algn="ctr" eaLnBrk="1" hangingPunct="1"/>
            <a:r>
              <a:rPr lang="en-US" altLang="en-US" sz="2400">
                <a:cs typeface="Calibri" panose="020F0502020204030204" pitchFamily="34" charset="0"/>
              </a:rPr>
              <a:t>ALTERNATE ENTRY OPTION-(AEO)</a:t>
            </a:r>
            <a:endParaRPr lang="en-US" altLang="en-US">
              <a:cs typeface="Calibri" panose="020F0502020204030204" pitchFamily="34" charset="0"/>
            </a:endParaRPr>
          </a:p>
        </p:txBody>
      </p:sp>
      <p:sp>
        <p:nvSpPr>
          <p:cNvPr id="9222" name="Content Placeholder 5">
            <a:extLst>
              <a:ext uri="{FF2B5EF4-FFF2-40B4-BE49-F238E27FC236}">
                <a16:creationId xmlns:a16="http://schemas.microsoft.com/office/drawing/2014/main" id="{E8E515E8-6A67-CBCC-CF37-AED34FDBF01E}"/>
              </a:ext>
            </a:extLst>
          </p:cNvPr>
          <p:cNvSpPr>
            <a:spLocks noGrp="1"/>
          </p:cNvSpPr>
          <p:nvPr>
            <p:ph sz="quarter" idx="4"/>
          </p:nvPr>
        </p:nvSpPr>
        <p:spPr>
          <a:xfrm>
            <a:off x="4629150" y="2505075"/>
            <a:ext cx="4514850" cy="4124325"/>
          </a:xfrm>
        </p:spPr>
        <p:txBody>
          <a:bodyPr/>
          <a:lstStyle/>
          <a:p>
            <a:pPr eaLnBrk="1" hangingPunct="1"/>
            <a:r>
              <a:rPr lang="en-US" altLang="en-US" sz="2000">
                <a:cs typeface="Calibri" panose="020F0502020204030204" pitchFamily="34" charset="0"/>
              </a:rPr>
              <a:t>STUDENT SUBMITS SUPPORTING DOCUMENTATION AND RECEIVES A WAIVER TO BEGIN THE ROTC ADVANCED COURSE DURING THEIR JUNIOR YEAR</a:t>
            </a:r>
          </a:p>
          <a:p>
            <a:pPr eaLnBrk="1" hangingPunct="1"/>
            <a:r>
              <a:rPr lang="en-US" altLang="en-US" sz="2000">
                <a:cs typeface="Calibri" panose="020F0502020204030204" pitchFamily="34" charset="0"/>
              </a:rPr>
              <a:t>STUDENT ATTENDS BASIC CAMP AFTER THEIR JUNIOR YEAR</a:t>
            </a:r>
          </a:p>
          <a:p>
            <a:pPr eaLnBrk="1" hangingPunct="1"/>
            <a:r>
              <a:rPr lang="en-US" altLang="en-US" sz="2000">
                <a:cs typeface="Calibri" panose="020F0502020204030204" pitchFamily="34" charset="0"/>
              </a:rPr>
              <a:t>STUDENT ATTENDS ADVANCED CAMP AFTER THEIR DEGREE IS CONFERRED AND ARE COMMISSIONED AFTER COMPLETION OF ROTC ADVANCED CAMP</a:t>
            </a:r>
          </a:p>
        </p:txBody>
      </p:sp>
      <p:pic>
        <p:nvPicPr>
          <p:cNvPr id="9223" name="Picture 6">
            <a:extLst>
              <a:ext uri="{FF2B5EF4-FFF2-40B4-BE49-F238E27FC236}">
                <a16:creationId xmlns:a16="http://schemas.microsoft.com/office/drawing/2014/main" id="{0E6E4164-FC51-C053-CD4D-5E5AC045A35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53400" y="354013"/>
            <a:ext cx="758825"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1">
            <a:extLst>
              <a:ext uri="{FF2B5EF4-FFF2-40B4-BE49-F238E27FC236}">
                <a16:creationId xmlns:a16="http://schemas.microsoft.com/office/drawing/2014/main" id="{DF2E9251-FD06-C83E-AC34-8F976ECDF68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93688" y="331788"/>
            <a:ext cx="1285875" cy="85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3591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a:extLst>
              <a:ext uri="{FF2B5EF4-FFF2-40B4-BE49-F238E27FC236}">
                <a16:creationId xmlns:a16="http://schemas.microsoft.com/office/drawing/2014/main" id="{61A837CA-5E99-CE8C-DA1C-8324A2F295D0}"/>
              </a:ext>
            </a:extLst>
          </p:cNvPr>
          <p:cNvSpPr>
            <a:spLocks noChangeArrowheads="1"/>
          </p:cNvSpPr>
          <p:nvPr/>
        </p:nvSpPr>
        <p:spPr bwMode="auto">
          <a:xfrm>
            <a:off x="-228600" y="1841500"/>
            <a:ext cx="3859213"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marL="3429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r>
              <a:rPr lang="en-US" altLang="en-US" sz="2000">
                <a:latin typeface="Calibri" panose="020F0502020204030204" pitchFamily="34" charset="0"/>
                <a:cs typeface="Calibri" panose="020F0502020204030204" pitchFamily="34" charset="0"/>
              </a:rPr>
              <a:t>Lou Holtz (Kent State)</a:t>
            </a:r>
          </a:p>
          <a:p>
            <a:pPr lvl="1"/>
            <a:r>
              <a:rPr lang="en-US" altLang="en-US" sz="2000">
                <a:latin typeface="Calibri" panose="020F0502020204030204" pitchFamily="34" charset="0"/>
                <a:cs typeface="Calibri" panose="020F0502020204030204" pitchFamily="34" charset="0"/>
              </a:rPr>
              <a:t>Sam Walton (University of Missouri)</a:t>
            </a:r>
          </a:p>
          <a:p>
            <a:pPr lvl="1"/>
            <a:r>
              <a:rPr lang="en-US" altLang="en-US" sz="2000">
                <a:latin typeface="Calibri" panose="020F0502020204030204" pitchFamily="34" charset="0"/>
                <a:cs typeface="Calibri" panose="020F0502020204030204" pitchFamily="34" charset="0"/>
              </a:rPr>
              <a:t>Earl Graves (Morgan State University)</a:t>
            </a:r>
          </a:p>
          <a:p>
            <a:pPr lvl="1"/>
            <a:r>
              <a:rPr lang="en-US" altLang="en-US" sz="2000">
                <a:latin typeface="Calibri" panose="020F0502020204030204" pitchFamily="34" charset="0"/>
                <a:cs typeface="Calibri" panose="020F0502020204030204" pitchFamily="34" charset="0"/>
              </a:rPr>
              <a:t>James Earl Jones (University of Michigan)</a:t>
            </a:r>
          </a:p>
          <a:p>
            <a:pPr lvl="1"/>
            <a:r>
              <a:rPr lang="en-US" altLang="en-US" sz="2000">
                <a:latin typeface="Calibri" panose="020F0502020204030204" pitchFamily="34" charset="0"/>
                <a:cs typeface="Calibri" panose="020F0502020204030204" pitchFamily="34" charset="0"/>
              </a:rPr>
              <a:t>Samuel Alito (Princeton)</a:t>
            </a:r>
          </a:p>
          <a:p>
            <a:pPr lvl="1"/>
            <a:r>
              <a:rPr lang="en-US" altLang="en-US" sz="2000">
                <a:latin typeface="Calibri" panose="020F0502020204030204" pitchFamily="34" charset="0"/>
                <a:cs typeface="Calibri" panose="020F0502020204030204" pitchFamily="34" charset="0"/>
              </a:rPr>
              <a:t>Frank Wells (Pomona College)</a:t>
            </a:r>
          </a:p>
          <a:p>
            <a:pPr lvl="1"/>
            <a:r>
              <a:rPr lang="en-US" altLang="en-US" sz="2000">
                <a:latin typeface="Calibri" panose="020F0502020204030204" pitchFamily="34" charset="0"/>
                <a:cs typeface="Calibri" panose="020F0502020204030204" pitchFamily="34" charset="0"/>
              </a:rPr>
              <a:t>Dean Rusk (Davidson College)</a:t>
            </a:r>
          </a:p>
          <a:p>
            <a:pPr lvl="1"/>
            <a:r>
              <a:rPr lang="en-US" altLang="en-US" sz="2000">
                <a:latin typeface="Calibri" panose="020F0502020204030204" pitchFamily="34" charset="0"/>
                <a:cs typeface="Calibri" panose="020F0502020204030204" pitchFamily="34" charset="0"/>
              </a:rPr>
              <a:t>Nancy Currie (Ohio State)</a:t>
            </a:r>
          </a:p>
          <a:p>
            <a:pPr lvl="1"/>
            <a:r>
              <a:rPr lang="en-US" altLang="en-US" sz="2000">
                <a:latin typeface="Calibri" panose="020F0502020204030204" pitchFamily="34" charset="0"/>
                <a:cs typeface="Calibri" panose="020F0502020204030204" pitchFamily="34" charset="0"/>
              </a:rPr>
              <a:t>Leon Panetta (Santa Clara University)</a:t>
            </a:r>
          </a:p>
          <a:p>
            <a:pPr lvl="1"/>
            <a:r>
              <a:rPr lang="en-US" altLang="en-US" sz="2000">
                <a:latin typeface="Calibri" panose="020F0502020204030204" pitchFamily="34" charset="0"/>
                <a:cs typeface="Calibri" panose="020F0502020204030204" pitchFamily="34" charset="0"/>
              </a:rPr>
              <a:t>Darrell Issa (Kent State)</a:t>
            </a:r>
          </a:p>
          <a:p>
            <a:pPr lvl="1"/>
            <a:r>
              <a:rPr lang="en-US" altLang="en-US" sz="2000">
                <a:latin typeface="Calibri" panose="020F0502020204030204" pitchFamily="34" charset="0"/>
                <a:cs typeface="Calibri" panose="020F0502020204030204" pitchFamily="34" charset="0"/>
              </a:rPr>
              <a:t>Douglas Clayton (Cornell University)</a:t>
            </a:r>
          </a:p>
        </p:txBody>
      </p:sp>
      <p:sp>
        <p:nvSpPr>
          <p:cNvPr id="3" name="Rectangle 2">
            <a:extLst>
              <a:ext uri="{FF2B5EF4-FFF2-40B4-BE49-F238E27FC236}">
                <a16:creationId xmlns:a16="http://schemas.microsoft.com/office/drawing/2014/main" id="{4B98D1B7-1488-821E-5741-817DDACAF5BC}"/>
              </a:ext>
            </a:extLst>
          </p:cNvPr>
          <p:cNvSpPr/>
          <p:nvPr/>
        </p:nvSpPr>
        <p:spPr>
          <a:xfrm>
            <a:off x="1611313" y="192088"/>
            <a:ext cx="6731000" cy="715962"/>
          </a:xfrm>
          <a:prstGeom prst="rect">
            <a:avLst/>
          </a:prstGeom>
        </p:spPr>
        <p:txBody>
          <a:bodyPr>
            <a:spAutoFit/>
          </a:bodyPr>
          <a:lstStyle/>
          <a:p>
            <a:pPr algn="ctr">
              <a:defRPr/>
            </a:pPr>
            <a:r>
              <a:rPr lang="en-US" sz="4050" b="1" u="sng" dirty="0">
                <a:latin typeface="Calibri" panose="020F0502020204030204" pitchFamily="34" charset="0"/>
                <a:cs typeface="Calibri" panose="020F0502020204030204" pitchFamily="34" charset="0"/>
              </a:rPr>
              <a:t>Notable ROTC Graduates</a:t>
            </a:r>
            <a:r>
              <a:rPr lang="en-US" sz="4050" u="sng" dirty="0">
                <a:latin typeface="Calibri" panose="020F0502020204030204" pitchFamily="34" charset="0"/>
                <a:cs typeface="Calibri" panose="020F0502020204030204" pitchFamily="34" charset="0"/>
              </a:rPr>
              <a:t> </a:t>
            </a:r>
          </a:p>
        </p:txBody>
      </p:sp>
      <p:pic>
        <p:nvPicPr>
          <p:cNvPr id="11268" name="Picture 3">
            <a:extLst>
              <a:ext uri="{FF2B5EF4-FFF2-40B4-BE49-F238E27FC236}">
                <a16:creationId xmlns:a16="http://schemas.microsoft.com/office/drawing/2014/main" id="{A308D600-C834-C7BB-D05E-708BB0BFC0D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00425" y="1730375"/>
            <a:ext cx="1055688" cy="142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0F94AF66-FD8F-71D5-20F9-679ABAFC5241}"/>
              </a:ext>
            </a:extLst>
          </p:cNvPr>
          <p:cNvSpPr/>
          <p:nvPr/>
        </p:nvSpPr>
        <p:spPr>
          <a:xfrm>
            <a:off x="3436938" y="3298825"/>
            <a:ext cx="930275" cy="1870075"/>
          </a:xfrm>
          <a:prstGeom prst="rect">
            <a:avLst/>
          </a:prstGeom>
        </p:spPr>
        <p:txBody>
          <a:bodyPr>
            <a:spAutoFit/>
          </a:bodyPr>
          <a:lstStyle/>
          <a:p>
            <a:pPr algn="ctr">
              <a:defRPr/>
            </a:pPr>
            <a:r>
              <a:rPr lang="en-US" sz="1050" b="1" dirty="0">
                <a:latin typeface="Calibri" panose="020F0502020204030204" pitchFamily="34" charset="0"/>
                <a:cs typeface="Calibri" panose="020F0502020204030204" pitchFamily="34" charset="0"/>
              </a:rPr>
              <a:t>Lou Holtz</a:t>
            </a:r>
          </a:p>
          <a:p>
            <a:pPr algn="ctr">
              <a:defRPr/>
            </a:pPr>
            <a:r>
              <a:rPr lang="en-US" sz="1050" dirty="0">
                <a:latin typeface="Calibri" panose="020F0502020204030204" pitchFamily="34" charset="0"/>
                <a:cs typeface="Calibri" panose="020F0502020204030204" pitchFamily="34" charset="0"/>
              </a:rPr>
              <a:t>Former American football player, coach, and analyst. Elected College Football Hall of Fame</a:t>
            </a:r>
          </a:p>
        </p:txBody>
      </p:sp>
      <p:sp>
        <p:nvSpPr>
          <p:cNvPr id="6" name="Rectangle 5">
            <a:extLst>
              <a:ext uri="{FF2B5EF4-FFF2-40B4-BE49-F238E27FC236}">
                <a16:creationId xmlns:a16="http://schemas.microsoft.com/office/drawing/2014/main" id="{4D23EFFF-60E6-C0B9-B722-D91CDF8B516C}"/>
              </a:ext>
            </a:extLst>
          </p:cNvPr>
          <p:cNvSpPr/>
          <p:nvPr/>
        </p:nvSpPr>
        <p:spPr>
          <a:xfrm>
            <a:off x="4529138" y="3298825"/>
            <a:ext cx="893762" cy="1708150"/>
          </a:xfrm>
          <a:prstGeom prst="rect">
            <a:avLst/>
          </a:prstGeom>
        </p:spPr>
        <p:txBody>
          <a:bodyPr>
            <a:spAutoFit/>
          </a:bodyPr>
          <a:lstStyle/>
          <a:p>
            <a:pPr algn="ctr">
              <a:defRPr/>
            </a:pPr>
            <a:r>
              <a:rPr lang="en-US" sz="1050" b="1" dirty="0">
                <a:latin typeface="Calibri" panose="020F0502020204030204" pitchFamily="34" charset="0"/>
                <a:cs typeface="Calibri" panose="020F0502020204030204" pitchFamily="34" charset="0"/>
              </a:rPr>
              <a:t>Sam Walton</a:t>
            </a:r>
          </a:p>
          <a:p>
            <a:pPr algn="ctr">
              <a:defRPr/>
            </a:pPr>
            <a:r>
              <a:rPr lang="en-US" sz="1050" dirty="0">
                <a:latin typeface="Calibri" panose="020F0502020204030204" pitchFamily="34" charset="0"/>
                <a:cs typeface="Calibri" panose="020F0502020204030204" pitchFamily="34" charset="0"/>
              </a:rPr>
              <a:t>American businessman and entrepreneur best known for founding the retailers Walmart and Sam's Club</a:t>
            </a:r>
          </a:p>
        </p:txBody>
      </p:sp>
      <p:pic>
        <p:nvPicPr>
          <p:cNvPr id="11271" name="Picture 6">
            <a:extLst>
              <a:ext uri="{FF2B5EF4-FFF2-40B4-BE49-F238E27FC236}">
                <a16:creationId xmlns:a16="http://schemas.microsoft.com/office/drawing/2014/main" id="{B59B8897-465F-38A8-1DCF-369463574CC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29138" y="1811338"/>
            <a:ext cx="893762" cy="134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2" name="Picture 7">
            <a:extLst>
              <a:ext uri="{FF2B5EF4-FFF2-40B4-BE49-F238E27FC236}">
                <a16:creationId xmlns:a16="http://schemas.microsoft.com/office/drawing/2014/main" id="{B78D54C8-AC7D-8820-B32D-2A5AE736E07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207375" y="192088"/>
            <a:ext cx="665163" cy="950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936B83A1-BB3A-42FD-639D-8365B42C7FC0}"/>
              </a:ext>
            </a:extLst>
          </p:cNvPr>
          <p:cNvSpPr/>
          <p:nvPr/>
        </p:nvSpPr>
        <p:spPr>
          <a:xfrm>
            <a:off x="7826375" y="3298825"/>
            <a:ext cx="1317625" cy="2032000"/>
          </a:xfrm>
          <a:prstGeom prst="rect">
            <a:avLst/>
          </a:prstGeom>
        </p:spPr>
        <p:txBody>
          <a:bodyPr>
            <a:spAutoFit/>
          </a:bodyPr>
          <a:lstStyle/>
          <a:p>
            <a:pPr algn="ctr">
              <a:defRPr/>
            </a:pPr>
            <a:r>
              <a:rPr lang="en-US" sz="1050" b="1" dirty="0">
                <a:solidFill>
                  <a:srgbClr val="000000"/>
                </a:solidFill>
                <a:latin typeface="Calibri" panose="020F0502020204030204" pitchFamily="34" charset="0"/>
                <a:cs typeface="Calibri" panose="020F0502020204030204" pitchFamily="34" charset="0"/>
              </a:rPr>
              <a:t>Leon Panetta</a:t>
            </a:r>
          </a:p>
          <a:p>
            <a:pPr algn="ctr">
              <a:defRPr/>
            </a:pPr>
            <a:r>
              <a:rPr lang="en-US" sz="1050" dirty="0">
                <a:solidFill>
                  <a:srgbClr val="000000"/>
                </a:solidFill>
                <a:latin typeface="Calibri" panose="020F0502020204030204" pitchFamily="34" charset="0"/>
                <a:cs typeface="Calibri" panose="020F0502020204030204" pitchFamily="34" charset="0"/>
              </a:rPr>
              <a:t>American statesman, lawyer, and professor. He served in the Obama administration as Director of the Central Intelligence Agency from 2009 to 2011, and as Secretary of Defense from 2011 to 2013</a:t>
            </a:r>
            <a:endParaRPr lang="en-US" sz="1050" dirty="0">
              <a:latin typeface="Calibri" panose="020F0502020204030204" pitchFamily="34" charset="0"/>
              <a:cs typeface="Calibri" panose="020F0502020204030204" pitchFamily="34" charset="0"/>
            </a:endParaRPr>
          </a:p>
        </p:txBody>
      </p:sp>
      <p:pic>
        <p:nvPicPr>
          <p:cNvPr id="11274" name="Picture 9">
            <a:extLst>
              <a:ext uri="{FF2B5EF4-FFF2-40B4-BE49-F238E27FC236}">
                <a16:creationId xmlns:a16="http://schemas.microsoft.com/office/drawing/2014/main" id="{EBA25605-0CBB-40A2-4E6D-50D40C8303B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848600" y="1825625"/>
            <a:ext cx="1066800" cy="133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38FC12CB-2564-3D45-D479-9BF53881F72A}"/>
              </a:ext>
            </a:extLst>
          </p:cNvPr>
          <p:cNvSpPr/>
          <p:nvPr/>
        </p:nvSpPr>
        <p:spPr>
          <a:xfrm flipH="1">
            <a:off x="6718300" y="3298825"/>
            <a:ext cx="942975" cy="1941513"/>
          </a:xfrm>
          <a:prstGeom prst="rect">
            <a:avLst/>
          </a:prstGeom>
        </p:spPr>
        <p:txBody>
          <a:bodyPr>
            <a:spAutoFit/>
          </a:bodyPr>
          <a:lstStyle/>
          <a:p>
            <a:pPr algn="ctr">
              <a:defRPr/>
            </a:pPr>
            <a:r>
              <a:rPr lang="en-US" sz="1050" b="1" dirty="0">
                <a:solidFill>
                  <a:srgbClr val="000000"/>
                </a:solidFill>
                <a:latin typeface="Calibri" panose="020F0502020204030204" pitchFamily="34" charset="0"/>
                <a:cs typeface="Calibri" panose="020F0502020204030204" pitchFamily="34" charset="0"/>
              </a:rPr>
              <a:t>Dean Rusk</a:t>
            </a:r>
          </a:p>
          <a:p>
            <a:pPr algn="ctr">
              <a:defRPr/>
            </a:pPr>
            <a:r>
              <a:rPr lang="en-US" sz="1050" dirty="0">
                <a:solidFill>
                  <a:srgbClr val="000000"/>
                </a:solidFill>
                <a:latin typeface="Calibri" panose="020F0502020204030204" pitchFamily="34" charset="0"/>
                <a:cs typeface="Calibri" panose="020F0502020204030204" pitchFamily="34" charset="0"/>
              </a:rPr>
              <a:t>United States Secretary of State from 1961 to 1969 under presidents John F. Kennedy and Lyndon B. Johnson</a:t>
            </a:r>
            <a:endParaRPr lang="en-US" sz="1050" dirty="0">
              <a:latin typeface="Calibri" panose="020F0502020204030204" pitchFamily="34" charset="0"/>
              <a:cs typeface="Calibri" panose="020F0502020204030204" pitchFamily="34" charset="0"/>
            </a:endParaRPr>
          </a:p>
        </p:txBody>
      </p:sp>
      <p:pic>
        <p:nvPicPr>
          <p:cNvPr id="11276" name="Picture 11">
            <a:extLst>
              <a:ext uri="{FF2B5EF4-FFF2-40B4-BE49-F238E27FC236}">
                <a16:creationId xmlns:a16="http://schemas.microsoft.com/office/drawing/2014/main" id="{567356EB-E064-64E4-696F-7545173E00E4}"/>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654800" y="1825625"/>
            <a:ext cx="1006475" cy="134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4C81D50E-234F-AEDA-D7D8-37B4C2AB21D6}"/>
              </a:ext>
            </a:extLst>
          </p:cNvPr>
          <p:cNvSpPr/>
          <p:nvPr/>
        </p:nvSpPr>
        <p:spPr>
          <a:xfrm>
            <a:off x="5505450" y="3298825"/>
            <a:ext cx="1047750" cy="2840038"/>
          </a:xfrm>
          <a:prstGeom prst="rect">
            <a:avLst/>
          </a:prstGeom>
        </p:spPr>
        <p:txBody>
          <a:bodyPr>
            <a:spAutoFit/>
          </a:bodyPr>
          <a:lstStyle/>
          <a:p>
            <a:pPr algn="ctr">
              <a:defRPr/>
            </a:pPr>
            <a:r>
              <a:rPr lang="en-US" sz="1050" b="1" dirty="0">
                <a:solidFill>
                  <a:srgbClr val="000000"/>
                </a:solidFill>
                <a:latin typeface="Calibri" panose="020F0502020204030204" pitchFamily="34" charset="0"/>
                <a:cs typeface="Calibri" panose="020F0502020204030204" pitchFamily="34" charset="0"/>
              </a:rPr>
              <a:t>James Earl Jones</a:t>
            </a:r>
          </a:p>
          <a:p>
            <a:pPr algn="ctr">
              <a:defRPr/>
            </a:pPr>
            <a:r>
              <a:rPr lang="en-US" sz="1050" dirty="0">
                <a:solidFill>
                  <a:srgbClr val="000000"/>
                </a:solidFill>
                <a:latin typeface="Calibri" panose="020F0502020204030204" pitchFamily="34" charset="0"/>
                <a:cs typeface="Calibri" panose="020F0502020204030204" pitchFamily="34" charset="0"/>
              </a:rPr>
              <a:t>American actor. His career has spanned more than 60 years, and he has been described as "one of America's most distinguished and versatile" actors and "one of the greatest actors in American history</a:t>
            </a:r>
            <a:endParaRPr lang="en-US" sz="1050" dirty="0">
              <a:latin typeface="Calibri" panose="020F0502020204030204" pitchFamily="34" charset="0"/>
              <a:cs typeface="Calibri" panose="020F0502020204030204" pitchFamily="34" charset="0"/>
            </a:endParaRPr>
          </a:p>
        </p:txBody>
      </p:sp>
      <p:pic>
        <p:nvPicPr>
          <p:cNvPr id="11278" name="Picture 13">
            <a:extLst>
              <a:ext uri="{FF2B5EF4-FFF2-40B4-BE49-F238E27FC236}">
                <a16:creationId xmlns:a16="http://schemas.microsoft.com/office/drawing/2014/main" id="{4E075726-9C09-6D3C-CB8E-09FE89D96935}"/>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557838" y="1811338"/>
            <a:ext cx="995362" cy="134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9" name="Picture 1">
            <a:extLst>
              <a:ext uri="{FF2B5EF4-FFF2-40B4-BE49-F238E27FC236}">
                <a16:creationId xmlns:a16="http://schemas.microsoft.com/office/drawing/2014/main" id="{47442978-BCCF-61FC-D57A-55D8ECF89F36}"/>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228600" y="120650"/>
            <a:ext cx="128587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17182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a:extLst>
              <a:ext uri="{FF2B5EF4-FFF2-40B4-BE49-F238E27FC236}">
                <a16:creationId xmlns:a16="http://schemas.microsoft.com/office/drawing/2014/main" id="{B1E79E33-E732-01B7-D8D5-D836AAB52983}"/>
              </a:ext>
            </a:extLst>
          </p:cNvPr>
          <p:cNvSpPr>
            <a:spLocks noGrp="1"/>
          </p:cNvSpPr>
          <p:nvPr>
            <p:ph type="ctrTitle"/>
          </p:nvPr>
        </p:nvSpPr>
        <p:spPr>
          <a:xfrm>
            <a:off x="685800" y="1143000"/>
            <a:ext cx="8305800" cy="1905000"/>
          </a:xfrm>
        </p:spPr>
        <p:txBody>
          <a:bodyPr/>
          <a:lstStyle/>
          <a:p>
            <a:pPr eaLnBrk="1" hangingPunct="1">
              <a:defRPr/>
            </a:pPr>
            <a:r>
              <a:rPr lang="en-US" altLang="en-US" sz="5400" dirty="0">
                <a:latin typeface="+mn-lt"/>
                <a:cs typeface="Times New Roman" panose="02020603050405020304" pitchFamily="18" charset="0"/>
              </a:rPr>
              <a:t>HIGH SCHOOL </a:t>
            </a:r>
            <a:br>
              <a:rPr lang="en-US" altLang="en-US" sz="5400" dirty="0">
                <a:latin typeface="+mn-lt"/>
                <a:cs typeface="Times New Roman" panose="02020603050405020304" pitchFamily="18" charset="0"/>
              </a:rPr>
            </a:br>
            <a:r>
              <a:rPr lang="en-US" altLang="en-US" sz="5400" dirty="0">
                <a:latin typeface="+mn-lt"/>
                <a:cs typeface="Times New Roman" panose="02020603050405020304" pitchFamily="18" charset="0"/>
              </a:rPr>
              <a:t>Scholarship</a:t>
            </a:r>
            <a:r>
              <a:rPr lang="en-US" altLang="en-US" sz="5400" dirty="0">
                <a:latin typeface="+mn-lt"/>
              </a:rPr>
              <a:t> </a:t>
            </a:r>
            <a:r>
              <a:rPr lang="en-US" altLang="en-US" sz="5400" dirty="0">
                <a:latin typeface="+mn-lt"/>
                <a:cs typeface="Times New Roman" panose="02020603050405020304" pitchFamily="18" charset="0"/>
              </a:rPr>
              <a:t>Opportunities</a:t>
            </a:r>
          </a:p>
        </p:txBody>
      </p:sp>
      <p:sp>
        <p:nvSpPr>
          <p:cNvPr id="12291" name="Subtitle 4">
            <a:extLst>
              <a:ext uri="{FF2B5EF4-FFF2-40B4-BE49-F238E27FC236}">
                <a16:creationId xmlns:a16="http://schemas.microsoft.com/office/drawing/2014/main" id="{E43664CA-DD83-7450-7B57-069CF428C767}"/>
              </a:ext>
            </a:extLst>
          </p:cNvPr>
          <p:cNvSpPr>
            <a:spLocks noGrp="1"/>
          </p:cNvSpPr>
          <p:nvPr>
            <p:ph type="subTitle" idx="1"/>
          </p:nvPr>
        </p:nvSpPr>
        <p:spPr>
          <a:xfrm>
            <a:off x="1066800" y="3810000"/>
            <a:ext cx="7162800" cy="2133600"/>
          </a:xfrm>
        </p:spPr>
        <p:txBody>
          <a:bodyPr/>
          <a:lstStyle/>
          <a:p>
            <a:pPr eaLnBrk="1" hangingPunct="1"/>
            <a:r>
              <a:rPr lang="en-US" altLang="en-US" sz="4400">
                <a:cs typeface="Calibri" panose="020F0502020204030204" pitchFamily="34" charset="0"/>
              </a:rPr>
              <a:t>4 YR </a:t>
            </a:r>
          </a:p>
          <a:p>
            <a:pPr eaLnBrk="1" hangingPunct="1"/>
            <a:endParaRPr lang="en-US" altLang="en-US" sz="4400">
              <a:cs typeface="Calibri" panose="020F0502020204030204" pitchFamily="34" charset="0"/>
            </a:endParaRPr>
          </a:p>
          <a:p>
            <a:pPr eaLnBrk="1" hangingPunct="1"/>
            <a:r>
              <a:rPr lang="en-US" altLang="en-US" sz="4400">
                <a:cs typeface="Calibri" panose="020F0502020204030204" pitchFamily="34" charset="0"/>
              </a:rPr>
              <a:t>3 YR ADVANCED DESIGNEE</a:t>
            </a:r>
          </a:p>
        </p:txBody>
      </p:sp>
      <p:pic>
        <p:nvPicPr>
          <p:cNvPr id="12292" name="Picture 4">
            <a:extLst>
              <a:ext uri="{FF2B5EF4-FFF2-40B4-BE49-F238E27FC236}">
                <a16:creationId xmlns:a16="http://schemas.microsoft.com/office/drawing/2014/main" id="{6D0B341C-06B8-42B6-83A1-74F783D9125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00988" y="304800"/>
            <a:ext cx="6572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1">
            <a:extLst>
              <a:ext uri="{FF2B5EF4-FFF2-40B4-BE49-F238E27FC236}">
                <a16:creationId xmlns:a16="http://schemas.microsoft.com/office/drawing/2014/main" id="{EB71BA5F-C878-1AA3-697F-4EF62504E9C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71463"/>
            <a:ext cx="1285875"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4849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
            <a:extLst>
              <a:ext uri="{FF2B5EF4-FFF2-40B4-BE49-F238E27FC236}">
                <a16:creationId xmlns:a16="http://schemas.microsoft.com/office/drawing/2014/main" id="{B7E8D3EB-B7A4-5416-F8C7-EEB41215D74F}"/>
              </a:ext>
            </a:extLst>
          </p:cNvPr>
          <p:cNvSpPr>
            <a:spLocks noGrp="1"/>
          </p:cNvSpPr>
          <p:nvPr>
            <p:ph type="title"/>
          </p:nvPr>
        </p:nvSpPr>
        <p:spPr/>
        <p:txBody>
          <a:bodyPr/>
          <a:lstStyle/>
          <a:p>
            <a:pPr algn="ctr" eaLnBrk="1" hangingPunct="1"/>
            <a:r>
              <a:rPr lang="en-US" altLang="en-US" u="sng">
                <a:latin typeface="Calibri" panose="020F0502020204030204" pitchFamily="34" charset="0"/>
                <a:cs typeface="Calibri" panose="020F0502020204030204" pitchFamily="34" charset="0"/>
              </a:rPr>
              <a:t>SCHOLARSHIP APPLICATION</a:t>
            </a:r>
          </a:p>
        </p:txBody>
      </p:sp>
      <p:sp>
        <p:nvSpPr>
          <p:cNvPr id="9219" name="Content Placeholder 1">
            <a:extLst>
              <a:ext uri="{FF2B5EF4-FFF2-40B4-BE49-F238E27FC236}">
                <a16:creationId xmlns:a16="http://schemas.microsoft.com/office/drawing/2014/main" id="{16851F6C-56DB-C894-FD8A-6475BCDC6C8B}"/>
              </a:ext>
            </a:extLst>
          </p:cNvPr>
          <p:cNvSpPr>
            <a:spLocks noGrp="1"/>
          </p:cNvSpPr>
          <p:nvPr>
            <p:ph idx="1"/>
          </p:nvPr>
        </p:nvSpPr>
        <p:spPr/>
        <p:txBody>
          <a:bodyPr rtlCol="0">
            <a:normAutofit fontScale="92500"/>
          </a:bodyPr>
          <a:lstStyle/>
          <a:p>
            <a:pPr marL="0" indent="0" algn="ctr" eaLnBrk="1" hangingPunct="1">
              <a:buFont typeface="Arial" panose="020B0604020202020204" pitchFamily="34" charset="0"/>
              <a:buNone/>
              <a:defRPr/>
            </a:pPr>
            <a:r>
              <a:rPr lang="en-US" altLang="en-US" sz="3500" dirty="0">
                <a:solidFill>
                  <a:srgbClr val="0000FF"/>
                </a:solidFill>
                <a:cs typeface="Calibri" panose="020F0502020204030204" pitchFamily="34" charset="0"/>
                <a:hlinkClick r:id="rId2"/>
              </a:rPr>
              <a:t>www.goarmy.com/rotc</a:t>
            </a:r>
            <a:endParaRPr lang="en-US" altLang="en-US" sz="3500" dirty="0">
              <a:solidFill>
                <a:srgbClr val="0000FF"/>
              </a:solidFill>
              <a:cs typeface="Calibri" panose="020F0502020204030204" pitchFamily="34" charset="0"/>
            </a:endParaRPr>
          </a:p>
          <a:p>
            <a:pPr marL="0" indent="0" algn="ctr" eaLnBrk="1" hangingPunct="1">
              <a:buFont typeface="Arial" panose="020B0604020202020204" pitchFamily="34" charset="0"/>
              <a:buNone/>
              <a:defRPr/>
            </a:pPr>
            <a:endParaRPr lang="en-US" altLang="en-US" sz="3500" dirty="0">
              <a:solidFill>
                <a:srgbClr val="0000FF"/>
              </a:solidFill>
              <a:cs typeface="Calibri" panose="020F0502020204030204" pitchFamily="34" charset="0"/>
            </a:endParaRPr>
          </a:p>
          <a:p>
            <a:pPr marL="0" indent="0" algn="ctr" eaLnBrk="1" hangingPunct="1">
              <a:buFont typeface="Arial" panose="020B0604020202020204" pitchFamily="34" charset="0"/>
              <a:buNone/>
              <a:defRPr/>
            </a:pPr>
            <a:r>
              <a:rPr lang="en-US" altLang="en-US" sz="3500" dirty="0">
                <a:cs typeface="Calibri" panose="020F0502020204030204" pitchFamily="34" charset="0"/>
              </a:rPr>
              <a:t>APPLICATION OPENS 12 JUNE OF JUNIOR YEAR</a:t>
            </a:r>
          </a:p>
          <a:p>
            <a:pPr marL="0" indent="0" algn="ctr" eaLnBrk="1" hangingPunct="1">
              <a:buFont typeface="Arial" panose="020B0604020202020204" pitchFamily="34" charset="0"/>
              <a:buNone/>
              <a:defRPr/>
            </a:pPr>
            <a:endParaRPr lang="en-US" altLang="en-US" sz="3500" dirty="0">
              <a:cs typeface="Calibri" panose="020F0502020204030204" pitchFamily="34" charset="0"/>
            </a:endParaRPr>
          </a:p>
          <a:p>
            <a:pPr marL="0" indent="0" algn="ctr" eaLnBrk="1" hangingPunct="1">
              <a:buFont typeface="Arial" panose="020B0604020202020204" pitchFamily="34" charset="0"/>
              <a:buNone/>
              <a:defRPr/>
            </a:pPr>
            <a:r>
              <a:rPr lang="en-US" altLang="en-US" sz="3500" dirty="0">
                <a:cs typeface="Calibri" panose="020F0502020204030204" pitchFamily="34" charset="0"/>
              </a:rPr>
              <a:t>DEADLINE TO INITIATE APPLICATION – 04 FEB OF STUDENT’S SENIOR YEAR</a:t>
            </a:r>
          </a:p>
          <a:p>
            <a:pPr eaLnBrk="1" hangingPunct="1">
              <a:defRPr/>
            </a:pPr>
            <a:endParaRPr lang="en-US" altLang="en-US" sz="3500" dirty="0">
              <a:cs typeface="Calibri" panose="020F0502020204030204" pitchFamily="34" charset="0"/>
            </a:endParaRPr>
          </a:p>
          <a:p>
            <a:pPr eaLnBrk="1" hangingPunct="1">
              <a:buFont typeface="Wingdings 3" panose="05040102010807070707" pitchFamily="18" charset="2"/>
              <a:buNone/>
              <a:defRPr/>
            </a:pPr>
            <a:r>
              <a:rPr lang="en-US" altLang="en-US" dirty="0">
                <a:latin typeface="Times New Roman" panose="02020603050405020304" pitchFamily="18" charset="0"/>
                <a:cs typeface="Times New Roman" panose="02020603050405020304" pitchFamily="18" charset="0"/>
              </a:rPr>
              <a:t> </a:t>
            </a:r>
          </a:p>
          <a:p>
            <a:pPr eaLnBrk="1" hangingPunct="1">
              <a:defRPr/>
            </a:pPr>
            <a:endParaRPr lang="en-US" altLang="en-US" dirty="0">
              <a:latin typeface="Times New Roman" panose="02020603050405020304" pitchFamily="18" charset="0"/>
              <a:cs typeface="Times New Roman" panose="02020603050405020304" pitchFamily="18" charset="0"/>
            </a:endParaRPr>
          </a:p>
          <a:p>
            <a:pPr eaLnBrk="1" hangingPunct="1">
              <a:defRPr/>
            </a:pPr>
            <a:endParaRPr lang="en-US" altLang="en-US" dirty="0">
              <a:latin typeface="Times New Roman" panose="02020603050405020304" pitchFamily="18" charset="0"/>
              <a:cs typeface="Times New Roman" panose="02020603050405020304" pitchFamily="18" charset="0"/>
            </a:endParaRPr>
          </a:p>
        </p:txBody>
      </p:sp>
      <p:pic>
        <p:nvPicPr>
          <p:cNvPr id="13316" name="Picture 4">
            <a:extLst>
              <a:ext uri="{FF2B5EF4-FFF2-40B4-BE49-F238E27FC236}">
                <a16:creationId xmlns:a16="http://schemas.microsoft.com/office/drawing/2014/main" id="{5B00AEE6-004A-BE10-56EF-1CAB104C7AF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24800" y="250825"/>
            <a:ext cx="784225" cy="108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1">
            <a:extLst>
              <a:ext uri="{FF2B5EF4-FFF2-40B4-BE49-F238E27FC236}">
                <a16:creationId xmlns:a16="http://schemas.microsoft.com/office/drawing/2014/main" id="{ABE6CCFE-588B-12A7-6F65-22AAC645A2C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2400" y="365125"/>
            <a:ext cx="128587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06941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
            <a:extLst>
              <a:ext uri="{FF2B5EF4-FFF2-40B4-BE49-F238E27FC236}">
                <a16:creationId xmlns:a16="http://schemas.microsoft.com/office/drawing/2014/main" id="{C4FAAF6B-BAFA-8472-4AF3-8B288507194C}"/>
              </a:ext>
            </a:extLst>
          </p:cNvPr>
          <p:cNvSpPr>
            <a:spLocks noGrp="1"/>
          </p:cNvSpPr>
          <p:nvPr>
            <p:ph type="title"/>
          </p:nvPr>
        </p:nvSpPr>
        <p:spPr>
          <a:xfrm>
            <a:off x="990600" y="274638"/>
            <a:ext cx="7239000" cy="1554162"/>
          </a:xfrm>
        </p:spPr>
        <p:txBody>
          <a:bodyPr/>
          <a:lstStyle/>
          <a:p>
            <a:pPr algn="ctr" eaLnBrk="1" hangingPunct="1"/>
            <a:r>
              <a:rPr lang="en-US" altLang="en-US"/>
              <a:t> </a:t>
            </a:r>
            <a:r>
              <a:rPr lang="en-US" altLang="en-US" sz="4400" u="sng">
                <a:latin typeface="Calibri" panose="020F0502020204030204" pitchFamily="34" charset="0"/>
                <a:cs typeface="Calibri" panose="020F0502020204030204" pitchFamily="34" charset="0"/>
              </a:rPr>
              <a:t>BOARD READY</a:t>
            </a:r>
          </a:p>
        </p:txBody>
      </p:sp>
      <p:sp>
        <p:nvSpPr>
          <p:cNvPr id="10243" name="Content Placeholder 1">
            <a:extLst>
              <a:ext uri="{FF2B5EF4-FFF2-40B4-BE49-F238E27FC236}">
                <a16:creationId xmlns:a16="http://schemas.microsoft.com/office/drawing/2014/main" id="{6A13F02C-C41B-C2A6-E364-140DDB2C252D}"/>
              </a:ext>
            </a:extLst>
          </p:cNvPr>
          <p:cNvSpPr>
            <a:spLocks noGrp="1"/>
          </p:cNvSpPr>
          <p:nvPr>
            <p:ph idx="1"/>
          </p:nvPr>
        </p:nvSpPr>
        <p:spPr>
          <a:xfrm>
            <a:off x="381000" y="1752600"/>
            <a:ext cx="8534400" cy="4330700"/>
          </a:xfrm>
        </p:spPr>
        <p:txBody>
          <a:bodyPr rtlCol="0">
            <a:normAutofit fontScale="92500"/>
          </a:bodyPr>
          <a:lstStyle/>
          <a:p>
            <a:pPr algn="ctr" eaLnBrk="1" hangingPunct="1">
              <a:buFont typeface="Wingdings 3" panose="05040102010807070707" pitchFamily="18" charset="2"/>
              <a:buNone/>
              <a:defRPr/>
            </a:pPr>
            <a:r>
              <a:rPr lang="en-US" altLang="en-US" sz="3600" dirty="0">
                <a:cs typeface="Calibri" panose="020F0502020204030204" pitchFamily="34" charset="0"/>
              </a:rPr>
              <a:t>Submit high school transcripts (9</a:t>
            </a:r>
            <a:r>
              <a:rPr lang="en-US" altLang="en-US" sz="3600" baseline="30000" dirty="0">
                <a:cs typeface="Calibri" panose="020F0502020204030204" pitchFamily="34" charset="0"/>
              </a:rPr>
              <a:t>th</a:t>
            </a:r>
            <a:r>
              <a:rPr lang="en-US" altLang="en-US" sz="3600" dirty="0">
                <a:cs typeface="Calibri" panose="020F0502020204030204" pitchFamily="34" charset="0"/>
              </a:rPr>
              <a:t>-11</a:t>
            </a:r>
            <a:r>
              <a:rPr lang="en-US" altLang="en-US" sz="3600" baseline="30000" dirty="0">
                <a:cs typeface="Calibri" panose="020F0502020204030204" pitchFamily="34" charset="0"/>
              </a:rPr>
              <a:t>th</a:t>
            </a:r>
            <a:r>
              <a:rPr lang="en-US" altLang="en-US" sz="3600" dirty="0">
                <a:cs typeface="Calibri" panose="020F0502020204030204" pitchFamily="34" charset="0"/>
              </a:rPr>
              <a:t> grade)</a:t>
            </a:r>
          </a:p>
          <a:p>
            <a:pPr eaLnBrk="1" hangingPunct="1">
              <a:buFont typeface="Wingdings 3" panose="05040102010807070707" pitchFamily="18" charset="2"/>
              <a:buNone/>
              <a:defRPr/>
            </a:pPr>
            <a:endParaRPr lang="en-US" altLang="en-US" sz="3200" dirty="0">
              <a:cs typeface="Calibri" panose="020F0502020204030204" pitchFamily="34" charset="0"/>
            </a:endParaRPr>
          </a:p>
          <a:p>
            <a:pPr algn="ctr" eaLnBrk="1" hangingPunct="1">
              <a:buFont typeface="Wingdings 3" panose="05040102010807070707" pitchFamily="18" charset="2"/>
              <a:buNone/>
              <a:defRPr/>
            </a:pPr>
            <a:r>
              <a:rPr lang="en-US" altLang="en-US" sz="3600" dirty="0">
                <a:cs typeface="Calibri" panose="020F0502020204030204" pitchFamily="34" charset="0"/>
              </a:rPr>
              <a:t>Send SAT/ACT scores to Cadet Command</a:t>
            </a:r>
          </a:p>
          <a:p>
            <a:pPr eaLnBrk="1" hangingPunct="1">
              <a:buFont typeface="Wingdings 3" panose="05040102010807070707" pitchFamily="18" charset="2"/>
              <a:buNone/>
              <a:defRPr/>
            </a:pPr>
            <a:endParaRPr lang="en-US" altLang="en-US" sz="3200" dirty="0">
              <a:cs typeface="Calibri" panose="020F0502020204030204" pitchFamily="34" charset="0"/>
            </a:endParaRPr>
          </a:p>
          <a:p>
            <a:pPr algn="ctr" eaLnBrk="1" hangingPunct="1">
              <a:buFont typeface="Wingdings 3" panose="05040102010807070707" pitchFamily="18" charset="2"/>
              <a:buNone/>
              <a:defRPr/>
            </a:pPr>
            <a:r>
              <a:rPr lang="en-US" altLang="en-US" sz="3600" dirty="0">
                <a:cs typeface="Calibri" panose="020F0502020204030204" pitchFamily="34" charset="0"/>
              </a:rPr>
              <a:t>Complete Physical Fitness Assessment (PFA)</a:t>
            </a:r>
          </a:p>
          <a:p>
            <a:pPr eaLnBrk="1" hangingPunct="1">
              <a:buFont typeface="Wingdings 3" panose="05040102010807070707" pitchFamily="18" charset="2"/>
              <a:buNone/>
              <a:defRPr/>
            </a:pPr>
            <a:endParaRPr lang="en-US" altLang="en-US" sz="3200" dirty="0">
              <a:cs typeface="Calibri" panose="020F0502020204030204" pitchFamily="34" charset="0"/>
            </a:endParaRPr>
          </a:p>
          <a:p>
            <a:pPr algn="ctr" eaLnBrk="1" hangingPunct="1">
              <a:buFont typeface="Wingdings 3" panose="05040102010807070707" pitchFamily="18" charset="2"/>
              <a:buNone/>
              <a:defRPr/>
            </a:pPr>
            <a:r>
              <a:rPr lang="en-US" altLang="en-US" sz="3600" dirty="0">
                <a:cs typeface="Calibri" panose="020F0502020204030204" pitchFamily="34" charset="0"/>
              </a:rPr>
              <a:t>Complete Interview with a Professor of Military Science (PMS)</a:t>
            </a:r>
          </a:p>
        </p:txBody>
      </p:sp>
      <p:pic>
        <p:nvPicPr>
          <p:cNvPr id="14340" name="Picture 4">
            <a:extLst>
              <a:ext uri="{FF2B5EF4-FFF2-40B4-BE49-F238E27FC236}">
                <a16:creationId xmlns:a16="http://schemas.microsoft.com/office/drawing/2014/main" id="{BBED2B73-AFAC-7CA1-53EC-3C2F46F2AA0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274638"/>
            <a:ext cx="7747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1">
            <a:extLst>
              <a:ext uri="{FF2B5EF4-FFF2-40B4-BE49-F238E27FC236}">
                <a16:creationId xmlns:a16="http://schemas.microsoft.com/office/drawing/2014/main" id="{20A07F8E-C1FB-DA63-9E57-BA28C4916E1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2563" y="382588"/>
            <a:ext cx="1285875" cy="85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11215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a:extLst>
              <a:ext uri="{FF2B5EF4-FFF2-40B4-BE49-F238E27FC236}">
                <a16:creationId xmlns:a16="http://schemas.microsoft.com/office/drawing/2014/main" id="{A6B751F7-CBCD-BB1D-64B4-F19F7BCB5896}"/>
              </a:ext>
            </a:extLst>
          </p:cNvPr>
          <p:cNvSpPr txBox="1">
            <a:spLocks noChangeArrowheads="1"/>
          </p:cNvSpPr>
          <p:nvPr/>
        </p:nvSpPr>
        <p:spPr bwMode="auto">
          <a:xfrm>
            <a:off x="114300" y="1757363"/>
            <a:ext cx="5594350" cy="3335337"/>
          </a:xfrm>
          <a:prstGeom prst="rect">
            <a:avLst/>
          </a:prstGeom>
          <a:noFill/>
          <a:ln w="9525">
            <a:noFill/>
            <a:miter lim="800000"/>
            <a:headEnd/>
            <a:tailEnd/>
          </a:ln>
          <a:effectLst/>
        </p:spPr>
        <p:txBody>
          <a:bodyPr>
            <a:spAutoFit/>
          </a:bodyPr>
          <a:lstStyle/>
          <a:p>
            <a:pPr marL="342900" indent="-342900">
              <a:buFont typeface="Arial" panose="020B0604020202020204" pitchFamily="34" charset="0"/>
              <a:buChar char="•"/>
              <a:defRPr/>
            </a:pPr>
            <a:r>
              <a:rPr lang="en-US" sz="1350" b="1" dirty="0">
                <a:latin typeface="Calibri" panose="020F0502020204030204" pitchFamily="34" charset="0"/>
                <a:cs typeface="Calibri" panose="020F0502020204030204" pitchFamily="34" charset="0"/>
                <a:sym typeface="Monotype Sorts" pitchFamily="2" charset="2"/>
              </a:rPr>
              <a:t>SCHOLAR</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rPr>
              <a:t>GPA: 3.0+</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rPr>
              <a:t>SAT/ACT: 1100+/23+</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rPr>
              <a:t>National Honor Society, Honors or AP classes</a:t>
            </a:r>
          </a:p>
          <a:p>
            <a:pPr marL="342900" indent="-342900">
              <a:buFont typeface="Arial" panose="020B0604020202020204" pitchFamily="34" charset="0"/>
              <a:buChar char="•"/>
              <a:defRPr/>
            </a:pPr>
            <a:endParaRPr lang="en-US" sz="1350" b="1" dirty="0">
              <a:latin typeface="Calibri" panose="020F0502020204030204" pitchFamily="34" charset="0"/>
              <a:cs typeface="Calibri" panose="020F0502020204030204" pitchFamily="34" charset="0"/>
              <a:sym typeface="Monotype Sorts" pitchFamily="2" charset="2"/>
            </a:endParaRPr>
          </a:p>
          <a:p>
            <a:pPr marL="342900" indent="-342900">
              <a:buFont typeface="Arial" panose="020B0604020202020204" pitchFamily="34" charset="0"/>
              <a:buChar char="•"/>
              <a:defRPr/>
            </a:pPr>
            <a:r>
              <a:rPr lang="en-US" sz="1350" b="1" dirty="0">
                <a:latin typeface="Calibri" panose="020F0502020204030204" pitchFamily="34" charset="0"/>
                <a:cs typeface="Calibri" panose="020F0502020204030204" pitchFamily="34" charset="0"/>
                <a:sym typeface="Monotype Sorts" pitchFamily="2" charset="2"/>
              </a:rPr>
              <a:t>ATHLETE</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rPr>
              <a:t>Varsity or Junior Varsity Sports</a:t>
            </a:r>
            <a:endParaRPr lang="en-US" sz="1350" dirty="0">
              <a:latin typeface="Calibri" panose="020F0502020204030204" pitchFamily="34" charset="0"/>
              <a:cs typeface="Calibri" panose="020F0502020204030204" pitchFamily="34" charset="0"/>
              <a:sym typeface="Monotype Sorts" pitchFamily="2" charset="2"/>
            </a:endParaRP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rPr>
              <a:t>Be physically fit</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rPr>
              <a:t>Active in regional sports, intramurals, martial arts, </a:t>
            </a:r>
            <a:r>
              <a:rPr lang="en-US" sz="1350" dirty="0" err="1">
                <a:latin typeface="Calibri" panose="020F0502020204030204" pitchFamily="34" charset="0"/>
                <a:cs typeface="Calibri" panose="020F0502020204030204" pitchFamily="34" charset="0"/>
              </a:rPr>
              <a:t>etc</a:t>
            </a:r>
            <a:endParaRPr lang="en-US" sz="825"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defRPr/>
            </a:pPr>
            <a:endParaRPr lang="en-US" sz="825" b="1"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defRPr/>
            </a:pPr>
            <a:r>
              <a:rPr lang="en-US" sz="1350" b="1" dirty="0">
                <a:latin typeface="Calibri" panose="020F0502020204030204" pitchFamily="34" charset="0"/>
                <a:cs typeface="Calibri" panose="020F0502020204030204" pitchFamily="34" charset="0"/>
                <a:sym typeface="Monotype Sorts" pitchFamily="2" charset="2"/>
              </a:rPr>
              <a:t>LEADER</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sym typeface="Monotype Sorts" pitchFamily="2" charset="2"/>
              </a:rPr>
              <a:t>Student government (student council, class officer)</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sym typeface="Monotype Sorts" pitchFamily="2" charset="2"/>
              </a:rPr>
              <a:t>School club leader</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sym typeface="Monotype Sorts" pitchFamily="2" charset="2"/>
              </a:rPr>
              <a:t>Boy Scouts (Eagle Scout) / Girl Scouts (Gold Award)</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sym typeface="Monotype Sorts" pitchFamily="2" charset="2"/>
              </a:rPr>
              <a:t>Community Service Volunteer Leaders</a:t>
            </a:r>
          </a:p>
          <a:p>
            <a:pPr marL="685800" lvl="1" indent="-342900">
              <a:buFont typeface="Arial" panose="020B0604020202020204" pitchFamily="34" charset="0"/>
              <a:buChar char="•"/>
              <a:defRPr/>
            </a:pPr>
            <a:r>
              <a:rPr lang="en-US" sz="1350" dirty="0">
                <a:latin typeface="Calibri" panose="020F0502020204030204" pitchFamily="34" charset="0"/>
                <a:cs typeface="Calibri" panose="020F0502020204030204" pitchFamily="34" charset="0"/>
                <a:sym typeface="Monotype Sorts" pitchFamily="2" charset="2"/>
              </a:rPr>
              <a:t>American Legion Boys/Girls State selectee</a:t>
            </a:r>
          </a:p>
        </p:txBody>
      </p:sp>
      <p:sp>
        <p:nvSpPr>
          <p:cNvPr id="15363" name="Rectangle 4">
            <a:extLst>
              <a:ext uri="{FF2B5EF4-FFF2-40B4-BE49-F238E27FC236}">
                <a16:creationId xmlns:a16="http://schemas.microsoft.com/office/drawing/2014/main" id="{6F6244DF-D2ED-F3AA-EE19-679FCC53256D}"/>
              </a:ext>
            </a:extLst>
          </p:cNvPr>
          <p:cNvSpPr>
            <a:spLocks noChangeArrowheads="1"/>
          </p:cNvSpPr>
          <p:nvPr/>
        </p:nvSpPr>
        <p:spPr bwMode="auto">
          <a:xfrm>
            <a:off x="896938" y="857250"/>
            <a:ext cx="73628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700" b="1" u="sng">
                <a:latin typeface="Calibri" panose="020F0502020204030204" pitchFamily="34" charset="0"/>
                <a:cs typeface="Calibri" panose="020F0502020204030204" pitchFamily="34" charset="0"/>
              </a:rPr>
              <a:t>National Army ROTC Scholarship Criteria</a:t>
            </a:r>
          </a:p>
          <a:p>
            <a:pPr algn="ctr"/>
            <a:r>
              <a:rPr lang="en-US" altLang="en-US" sz="2700" b="1">
                <a:latin typeface="Calibri" panose="020F0502020204030204" pitchFamily="34" charset="0"/>
                <a:cs typeface="Calibri" panose="020F0502020204030204" pitchFamily="34" charset="0"/>
              </a:rPr>
              <a:t>(to be competitive)</a:t>
            </a:r>
          </a:p>
        </p:txBody>
      </p:sp>
      <p:pic>
        <p:nvPicPr>
          <p:cNvPr id="15364" name="Picture 1">
            <a:extLst>
              <a:ext uri="{FF2B5EF4-FFF2-40B4-BE49-F238E27FC236}">
                <a16:creationId xmlns:a16="http://schemas.microsoft.com/office/drawing/2014/main" id="{F86E456D-12F5-7F4B-65CB-AD6AB84636C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05500" y="3711575"/>
            <a:ext cx="2743200" cy="1828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5365" name="Picture 4">
            <a:extLst>
              <a:ext uri="{FF2B5EF4-FFF2-40B4-BE49-F238E27FC236}">
                <a16:creationId xmlns:a16="http://schemas.microsoft.com/office/drawing/2014/main" id="{6388E51F-2D12-7E2F-7507-B40AB86E1BB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05500" y="1757363"/>
            <a:ext cx="2743200" cy="1828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7EF61FF-7D6E-9184-8E5B-6B1A4B170C65}"/>
              </a:ext>
            </a:extLst>
          </p:cNvPr>
          <p:cNvSpPr txBox="1"/>
          <p:nvPr/>
        </p:nvSpPr>
        <p:spPr>
          <a:xfrm>
            <a:off x="114300" y="5324475"/>
            <a:ext cx="5532438" cy="576263"/>
          </a:xfrm>
          <a:prstGeom prst="rect">
            <a:avLst/>
          </a:prstGeom>
          <a:noFill/>
        </p:spPr>
        <p:txBody>
          <a:bodyPr>
            <a:spAutoFit/>
          </a:bodyPr>
          <a:lstStyle/>
          <a:p>
            <a:pPr lvl="1">
              <a:defRPr/>
            </a:pPr>
            <a:r>
              <a:rPr lang="en-US" sz="1350" b="1" dirty="0">
                <a:solidFill>
                  <a:srgbClr val="FF0000"/>
                </a:solidFill>
                <a:latin typeface="Calibri" panose="020F0502020204030204" pitchFamily="34" charset="0"/>
                <a:cs typeface="Calibri" panose="020F0502020204030204" pitchFamily="34" charset="0"/>
                <a:sym typeface="Monotype Sorts" pitchFamily="2" charset="2"/>
              </a:rPr>
              <a:t>*Initiate a scholarship application: </a:t>
            </a:r>
            <a:r>
              <a:rPr lang="en-US" sz="1350" dirty="0">
                <a:latin typeface="Calibri" panose="020F0502020204030204" pitchFamily="34" charset="0"/>
                <a:cs typeface="Calibri" panose="020F0502020204030204" pitchFamily="34" charset="0"/>
                <a:sym typeface="Monotype Sorts" pitchFamily="2" charset="2"/>
              </a:rPr>
              <a:t>https://hs.usarmy.com/</a:t>
            </a:r>
          </a:p>
          <a:p>
            <a:pPr>
              <a:defRPr/>
            </a:pPr>
            <a:endParaRPr lang="en-US" dirty="0"/>
          </a:p>
        </p:txBody>
      </p:sp>
      <p:pic>
        <p:nvPicPr>
          <p:cNvPr id="15367" name="Picture 6">
            <a:extLst>
              <a:ext uri="{FF2B5EF4-FFF2-40B4-BE49-F238E27FC236}">
                <a16:creationId xmlns:a16="http://schemas.microsoft.com/office/drawing/2014/main" id="{2B8AD2FC-AE25-88F4-7D6F-C856EF2400C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4000" y="228600"/>
            <a:ext cx="128587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Picture 7">
            <a:extLst>
              <a:ext uri="{FF2B5EF4-FFF2-40B4-BE49-F238E27FC236}">
                <a16:creationId xmlns:a16="http://schemas.microsoft.com/office/drawing/2014/main" id="{5023ADFA-3C20-11AB-D57E-8C8D9114285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101013" y="228600"/>
            <a:ext cx="774700"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3854532"/>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a:extLst>
              <a:ext uri="{FF2B5EF4-FFF2-40B4-BE49-F238E27FC236}">
                <a16:creationId xmlns:a16="http://schemas.microsoft.com/office/drawing/2014/main" id="{CA3A6654-DE09-9A40-8C80-5F21B8A2010B}"/>
              </a:ext>
            </a:extLst>
          </p:cNvPr>
          <p:cNvSpPr txBox="1">
            <a:spLocks noChangeArrowheads="1"/>
          </p:cNvSpPr>
          <p:nvPr/>
        </p:nvSpPr>
        <p:spPr bwMode="auto">
          <a:xfrm>
            <a:off x="114300" y="1757363"/>
            <a:ext cx="8343900" cy="3624262"/>
          </a:xfrm>
          <a:prstGeom prst="rect">
            <a:avLst/>
          </a:prstGeom>
          <a:noFill/>
          <a:ln w="9525">
            <a:noFill/>
            <a:miter lim="800000"/>
            <a:headEnd/>
            <a:tailEnd/>
          </a:ln>
          <a:effectLst/>
        </p:spPr>
        <p:txBody>
          <a:bodyPr>
            <a:spAutoFit/>
          </a:bodyPr>
          <a:lstStyle/>
          <a:p>
            <a:pPr marL="342900" indent="-342900">
              <a:buFont typeface="Arial" panose="020B0604020202020204" pitchFamily="34" charset="0"/>
              <a:buChar char="•"/>
              <a:defRPr/>
            </a:pPr>
            <a:r>
              <a:rPr lang="en-US" sz="2400" dirty="0">
                <a:latin typeface="Calibri" panose="020F0502020204030204" pitchFamily="34" charset="0"/>
                <a:cs typeface="Calibri" panose="020F0502020204030204" pitchFamily="34" charset="0"/>
                <a:sym typeface="Monotype Sorts" pitchFamily="2" charset="2"/>
              </a:rPr>
              <a:t>CAMPUS BASED PACKET</a:t>
            </a:r>
          </a:p>
          <a:p>
            <a:pPr marL="800100" lvl="1" indent="-342900">
              <a:buFont typeface="Arial" panose="020B0604020202020204" pitchFamily="34" charset="0"/>
              <a:buChar char="•"/>
              <a:defRPr/>
            </a:pPr>
            <a:r>
              <a:rPr lang="en-US" sz="2400" dirty="0">
                <a:latin typeface="Calibri" panose="020F0502020204030204" pitchFamily="34" charset="0"/>
                <a:cs typeface="Calibri" panose="020F0502020204030204" pitchFamily="34" charset="0"/>
                <a:sym typeface="Monotype Sorts" pitchFamily="2" charset="2"/>
              </a:rPr>
              <a:t>STUDENT’S  ACADEMIC WORK PLAN (104R)</a:t>
            </a:r>
          </a:p>
          <a:p>
            <a:pPr marL="800100" lvl="1" indent="-342900">
              <a:buFont typeface="Arial" panose="020B0604020202020204" pitchFamily="34" charset="0"/>
              <a:buChar char="•"/>
              <a:defRPr/>
            </a:pPr>
            <a:r>
              <a:rPr lang="en-US" sz="2400" dirty="0">
                <a:latin typeface="Calibri" panose="020F0502020204030204" pitchFamily="34" charset="0"/>
                <a:cs typeface="Calibri" panose="020F0502020204030204" pitchFamily="34" charset="0"/>
                <a:sym typeface="Monotype Sorts" pitchFamily="2" charset="2"/>
              </a:rPr>
              <a:t>COLLEGE TRANSCRIPTS –SECOND SEMESTER FRESHMAN</a:t>
            </a:r>
          </a:p>
          <a:p>
            <a:pPr marL="800100" lvl="1" indent="-342900">
              <a:buFont typeface="Arial" panose="020B0604020202020204" pitchFamily="34" charset="0"/>
              <a:buChar char="•"/>
              <a:defRPr/>
            </a:pPr>
            <a:r>
              <a:rPr lang="en-US" sz="2400" dirty="0">
                <a:latin typeface="Calibri" panose="020F0502020204030204" pitchFamily="34" charset="0"/>
                <a:cs typeface="Calibri" panose="020F0502020204030204" pitchFamily="34" charset="0"/>
                <a:sym typeface="Monotype Sorts" pitchFamily="2" charset="2"/>
              </a:rPr>
              <a:t>HIGH SCHOOL TRANSCRIPTS AND SAT/ACT SCORE-FIRST SEMESTER FRESHMAN</a:t>
            </a:r>
          </a:p>
          <a:p>
            <a:pPr marL="800100" lvl="1" indent="-342900">
              <a:buFont typeface="Arial" panose="020B0604020202020204" pitchFamily="34" charset="0"/>
              <a:buChar char="•"/>
              <a:defRPr/>
            </a:pPr>
            <a:r>
              <a:rPr lang="en-US" sz="2400" dirty="0">
                <a:latin typeface="Calibri" panose="020F0502020204030204" pitchFamily="34" charset="0"/>
                <a:cs typeface="Calibri" panose="020F0502020204030204" pitchFamily="34" charset="0"/>
                <a:sym typeface="Monotype Sorts" pitchFamily="2" charset="2"/>
              </a:rPr>
              <a:t>RESUME’</a:t>
            </a:r>
          </a:p>
          <a:p>
            <a:pPr marL="800100" lvl="1" indent="-342900">
              <a:buFont typeface="Arial" panose="020B0604020202020204" pitchFamily="34" charset="0"/>
              <a:buChar char="•"/>
              <a:defRPr/>
            </a:pPr>
            <a:r>
              <a:rPr lang="en-US" sz="2400" dirty="0">
                <a:latin typeface="Calibri" panose="020F0502020204030204" pitchFamily="34" charset="0"/>
                <a:cs typeface="Calibri" panose="020F0502020204030204" pitchFamily="34" charset="0"/>
                <a:sym typeface="Monotype Sorts" pitchFamily="2" charset="2"/>
              </a:rPr>
              <a:t>PERSONAL ESSAY</a:t>
            </a:r>
          </a:p>
          <a:p>
            <a:pPr marL="800100" lvl="1" indent="-342900">
              <a:buFont typeface="Arial" panose="020B0604020202020204" pitchFamily="34" charset="0"/>
              <a:buChar char="•"/>
              <a:defRPr/>
            </a:pPr>
            <a:r>
              <a:rPr lang="en-US" sz="2400" dirty="0">
                <a:latin typeface="Calibri" panose="020F0502020204030204" pitchFamily="34" charset="0"/>
                <a:cs typeface="Calibri" panose="020F0502020204030204" pitchFamily="34" charset="0"/>
                <a:sym typeface="Monotype Sorts" pitchFamily="2" charset="2"/>
              </a:rPr>
              <a:t>ARMY COMBAT FITNESS TEST (ACFT)</a:t>
            </a:r>
          </a:p>
          <a:p>
            <a:pPr marL="800100" lvl="1" indent="-342900">
              <a:buFont typeface="Arial" panose="020B0604020202020204" pitchFamily="34" charset="0"/>
              <a:buChar char="•"/>
              <a:defRPr/>
            </a:pPr>
            <a:r>
              <a:rPr lang="en-US" sz="2400" dirty="0">
                <a:latin typeface="Calibri" panose="020F0502020204030204" pitchFamily="34" charset="0"/>
                <a:cs typeface="Calibri" panose="020F0502020204030204" pitchFamily="34" charset="0"/>
                <a:sym typeface="Monotype Sorts" pitchFamily="2" charset="2"/>
              </a:rPr>
              <a:t>COMPLETE A BOARD INTERVIEW </a:t>
            </a:r>
          </a:p>
          <a:p>
            <a:pPr marL="800100" lvl="1" indent="-342900">
              <a:buFont typeface="Arial" panose="020B0604020202020204" pitchFamily="34" charset="0"/>
              <a:buChar char="•"/>
              <a:defRPr/>
            </a:pPr>
            <a:endParaRPr lang="en-US" sz="1350" dirty="0">
              <a:latin typeface="Calibri" panose="020F0502020204030204" pitchFamily="34" charset="0"/>
              <a:cs typeface="Calibri" panose="020F0502020204030204" pitchFamily="34" charset="0"/>
              <a:sym typeface="Monotype Sorts" pitchFamily="2" charset="2"/>
            </a:endParaRPr>
          </a:p>
        </p:txBody>
      </p:sp>
      <p:sp>
        <p:nvSpPr>
          <p:cNvPr id="16387" name="Rectangle 4">
            <a:extLst>
              <a:ext uri="{FF2B5EF4-FFF2-40B4-BE49-F238E27FC236}">
                <a16:creationId xmlns:a16="http://schemas.microsoft.com/office/drawing/2014/main" id="{15CF245F-5048-8FC3-611F-F7C78CDE6418}"/>
              </a:ext>
            </a:extLst>
          </p:cNvPr>
          <p:cNvSpPr>
            <a:spLocks noChangeArrowheads="1"/>
          </p:cNvSpPr>
          <p:nvPr/>
        </p:nvSpPr>
        <p:spPr bwMode="auto">
          <a:xfrm>
            <a:off x="896938" y="857250"/>
            <a:ext cx="736282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3200" b="1" u="sng">
                <a:latin typeface="Calibri" panose="020F0502020204030204" pitchFamily="34" charset="0"/>
                <a:cs typeface="Calibri" panose="020F0502020204030204" pitchFamily="34" charset="0"/>
              </a:rPr>
              <a:t>CAMPUS Based Army ROTC Scholarship Process</a:t>
            </a:r>
            <a:endParaRPr lang="en-US" altLang="en-US" sz="3200" b="1">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0EDD3151-52E6-FC5B-348F-2D0CB9C5F895}"/>
              </a:ext>
            </a:extLst>
          </p:cNvPr>
          <p:cNvSpPr txBox="1"/>
          <p:nvPr/>
        </p:nvSpPr>
        <p:spPr>
          <a:xfrm>
            <a:off x="114300" y="5324475"/>
            <a:ext cx="7658100" cy="954088"/>
          </a:xfrm>
          <a:prstGeom prst="rect">
            <a:avLst/>
          </a:prstGeom>
          <a:noFill/>
        </p:spPr>
        <p:txBody>
          <a:bodyPr>
            <a:spAutoFit/>
          </a:bodyPr>
          <a:lstStyle/>
          <a:p>
            <a:pPr lvl="1">
              <a:defRPr/>
            </a:pPr>
            <a:r>
              <a:rPr lang="en-US" sz="1350" b="1" dirty="0">
                <a:solidFill>
                  <a:srgbClr val="FF0000"/>
                </a:solidFill>
                <a:latin typeface="Calibri" panose="020F0502020204030204" pitchFamily="34" charset="0"/>
                <a:cs typeface="Calibri" panose="020F0502020204030204" pitchFamily="34" charset="0"/>
                <a:sym typeface="Monotype Sorts" pitchFamily="2" charset="2"/>
              </a:rPr>
              <a:t>*</a:t>
            </a:r>
            <a:r>
              <a:rPr lang="en-US" sz="2800" b="1" dirty="0">
                <a:solidFill>
                  <a:srgbClr val="FF0000"/>
                </a:solidFill>
                <a:latin typeface="Calibri" panose="020F0502020204030204" pitchFamily="34" charset="0"/>
                <a:cs typeface="Calibri" panose="020F0502020204030204" pitchFamily="34" charset="0"/>
                <a:sym typeface="Monotype Sorts" pitchFamily="2" charset="2"/>
              </a:rPr>
              <a:t>Initiate a scholarship application: with the ROTC Department on Campus</a:t>
            </a:r>
            <a:endParaRPr lang="en-US" sz="2800" dirty="0"/>
          </a:p>
        </p:txBody>
      </p:sp>
      <p:pic>
        <p:nvPicPr>
          <p:cNvPr id="16389" name="Picture 6">
            <a:extLst>
              <a:ext uri="{FF2B5EF4-FFF2-40B4-BE49-F238E27FC236}">
                <a16:creationId xmlns:a16="http://schemas.microsoft.com/office/drawing/2014/main" id="{5017FB7F-3A4B-A63F-6083-6AA6F306A58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4000" y="228600"/>
            <a:ext cx="1285875"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7">
            <a:extLst>
              <a:ext uri="{FF2B5EF4-FFF2-40B4-BE49-F238E27FC236}">
                <a16:creationId xmlns:a16="http://schemas.microsoft.com/office/drawing/2014/main" id="{CCD3AC03-2647-996A-39D4-F42894E3086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01013" y="228600"/>
            <a:ext cx="774700"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1184214"/>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2">
            <a:extLst>
              <a:ext uri="{FF2B5EF4-FFF2-40B4-BE49-F238E27FC236}">
                <a16:creationId xmlns:a16="http://schemas.microsoft.com/office/drawing/2014/main" id="{785EBEE1-C1F7-4F09-510A-717384C1402E}"/>
              </a:ext>
            </a:extLst>
          </p:cNvPr>
          <p:cNvSpPr>
            <a:spLocks noGrp="1"/>
          </p:cNvSpPr>
          <p:nvPr>
            <p:ph type="title"/>
          </p:nvPr>
        </p:nvSpPr>
        <p:spPr/>
        <p:txBody>
          <a:bodyPr/>
          <a:lstStyle/>
          <a:p>
            <a:pPr algn="ctr" eaLnBrk="1" hangingPunct="1"/>
            <a:r>
              <a:rPr lang="en-US" altLang="en-US" sz="8000" u="sng">
                <a:latin typeface="Calibri" panose="020F0502020204030204" pitchFamily="34" charset="0"/>
                <a:cs typeface="Calibri" panose="020F0502020204030204" pitchFamily="34" charset="0"/>
              </a:rPr>
              <a:t>Scholarships</a:t>
            </a:r>
            <a:r>
              <a:rPr lang="en-US" altLang="en-US" sz="8000">
                <a:latin typeface="Times New Roman" panose="02020603050405020304" pitchFamily="18" charset="0"/>
                <a:cs typeface="Times New Roman" panose="02020603050405020304" pitchFamily="18" charset="0"/>
              </a:rPr>
              <a:t> </a:t>
            </a:r>
          </a:p>
        </p:txBody>
      </p:sp>
      <p:sp>
        <p:nvSpPr>
          <p:cNvPr id="15363" name="Content Placeholder 1">
            <a:extLst>
              <a:ext uri="{FF2B5EF4-FFF2-40B4-BE49-F238E27FC236}">
                <a16:creationId xmlns:a16="http://schemas.microsoft.com/office/drawing/2014/main" id="{FE7354FE-6C6F-2A02-52F5-FDF8B143B5A9}"/>
              </a:ext>
            </a:extLst>
          </p:cNvPr>
          <p:cNvSpPr>
            <a:spLocks noGrp="1"/>
          </p:cNvSpPr>
          <p:nvPr>
            <p:ph idx="1"/>
          </p:nvPr>
        </p:nvSpPr>
        <p:spPr/>
        <p:txBody>
          <a:bodyPr/>
          <a:lstStyle/>
          <a:p>
            <a:pPr marL="0" indent="0" algn="ctr" eaLnBrk="1" hangingPunct="1">
              <a:buFont typeface="Arial" panose="020B0604020202020204" pitchFamily="34" charset="0"/>
              <a:buNone/>
              <a:defRPr/>
            </a:pPr>
            <a:r>
              <a:rPr lang="en-US" altLang="en-US" sz="3200" dirty="0">
                <a:cs typeface="Calibri" panose="020F0502020204030204" pitchFamily="34" charset="0"/>
              </a:rPr>
              <a:t>Cover Either “Full Tuition &amp; Fees” or  “Room &amp; Board capped at $5000 a semester”</a:t>
            </a:r>
          </a:p>
          <a:p>
            <a:pPr eaLnBrk="1" hangingPunct="1">
              <a:defRPr/>
            </a:pPr>
            <a:endParaRPr lang="en-US" altLang="en-US" sz="3200" dirty="0">
              <a:cs typeface="Calibri" panose="020F0502020204030204" pitchFamily="34" charset="0"/>
            </a:endParaRPr>
          </a:p>
          <a:p>
            <a:pPr marL="0" indent="0" algn="ctr" eaLnBrk="1" hangingPunct="1">
              <a:buFont typeface="Arial" panose="020B0604020202020204" pitchFamily="34" charset="0"/>
              <a:buNone/>
              <a:defRPr/>
            </a:pPr>
            <a:r>
              <a:rPr lang="en-US" altLang="en-US" sz="3200" dirty="0">
                <a:cs typeface="Calibri" panose="020F0502020204030204" pitchFamily="34" charset="0"/>
              </a:rPr>
              <a:t>Includes a book stipend of $600 per semester</a:t>
            </a:r>
          </a:p>
          <a:p>
            <a:pPr eaLnBrk="1" hangingPunct="1">
              <a:defRPr/>
            </a:pPr>
            <a:endParaRPr lang="en-US" altLang="en-US" sz="3200" dirty="0">
              <a:cs typeface="Calibri" panose="020F0502020204030204" pitchFamily="34" charset="0"/>
            </a:endParaRPr>
          </a:p>
          <a:p>
            <a:pPr marL="0" indent="0" algn="ctr" eaLnBrk="1" hangingPunct="1">
              <a:buFont typeface="Arial" panose="020B0604020202020204" pitchFamily="34" charset="0"/>
              <a:buNone/>
              <a:defRPr/>
            </a:pPr>
            <a:r>
              <a:rPr lang="en-US" altLang="en-US" sz="3200" dirty="0">
                <a:cs typeface="Calibri" panose="020F0502020204030204" pitchFamily="34" charset="0"/>
              </a:rPr>
              <a:t>Includes a Cadet stipend - $420 per month during the academic semesters</a:t>
            </a:r>
          </a:p>
        </p:txBody>
      </p:sp>
      <p:pic>
        <p:nvPicPr>
          <p:cNvPr id="17412" name="Picture 4">
            <a:extLst>
              <a:ext uri="{FF2B5EF4-FFF2-40B4-BE49-F238E27FC236}">
                <a16:creationId xmlns:a16="http://schemas.microsoft.com/office/drawing/2014/main" id="{5C429F9D-EA18-E01E-56DF-8584B531A10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77200" y="365125"/>
            <a:ext cx="71755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1">
            <a:extLst>
              <a:ext uri="{FF2B5EF4-FFF2-40B4-BE49-F238E27FC236}">
                <a16:creationId xmlns:a16="http://schemas.microsoft.com/office/drawing/2014/main" id="{F5A3996E-4338-69E5-05F3-7A253F9C40A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65125"/>
            <a:ext cx="128587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71673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2">
            <a:extLst>
              <a:ext uri="{FF2B5EF4-FFF2-40B4-BE49-F238E27FC236}">
                <a16:creationId xmlns:a16="http://schemas.microsoft.com/office/drawing/2014/main" id="{CAAB8943-B08A-6DA2-36D0-3774B4CCD86C}"/>
              </a:ext>
            </a:extLst>
          </p:cNvPr>
          <p:cNvSpPr>
            <a:spLocks noGrp="1"/>
          </p:cNvSpPr>
          <p:nvPr>
            <p:ph type="title"/>
          </p:nvPr>
        </p:nvSpPr>
        <p:spPr>
          <a:xfrm>
            <a:off x="628650" y="365125"/>
            <a:ext cx="7886700" cy="1052513"/>
          </a:xfrm>
        </p:spPr>
        <p:txBody>
          <a:bodyPr/>
          <a:lstStyle/>
          <a:p>
            <a:pPr algn="ctr" eaLnBrk="1" hangingPunct="1"/>
            <a:r>
              <a:rPr lang="en-US" altLang="en-US" sz="5400" u="sng">
                <a:latin typeface="Calibri" panose="020F0502020204030204" pitchFamily="34" charset="0"/>
                <a:cs typeface="Calibri" panose="020F0502020204030204" pitchFamily="34" charset="0"/>
              </a:rPr>
              <a:t>Service Obligation</a:t>
            </a:r>
          </a:p>
        </p:txBody>
      </p:sp>
      <p:sp>
        <p:nvSpPr>
          <p:cNvPr id="18435" name="Content Placeholder 1">
            <a:extLst>
              <a:ext uri="{FF2B5EF4-FFF2-40B4-BE49-F238E27FC236}">
                <a16:creationId xmlns:a16="http://schemas.microsoft.com/office/drawing/2014/main" id="{214D6433-1567-78DE-045D-F969C1F29603}"/>
              </a:ext>
            </a:extLst>
          </p:cNvPr>
          <p:cNvSpPr>
            <a:spLocks noGrp="1"/>
          </p:cNvSpPr>
          <p:nvPr>
            <p:ph idx="1"/>
          </p:nvPr>
        </p:nvSpPr>
        <p:spPr>
          <a:xfrm>
            <a:off x="542925" y="1417638"/>
            <a:ext cx="8229600" cy="4864100"/>
          </a:xfrm>
        </p:spPr>
        <p:txBody>
          <a:bodyPr/>
          <a:lstStyle/>
          <a:p>
            <a:pPr marL="107950" indent="0" algn="ctr" eaLnBrk="1" hangingPunct="1">
              <a:buFont typeface="Wingdings 3" panose="05040102010807070707" pitchFamily="18" charset="2"/>
              <a:buNone/>
            </a:pPr>
            <a:r>
              <a:rPr lang="en-US" altLang="en-US" sz="3200">
                <a:cs typeface="Calibri" panose="020F0502020204030204" pitchFamily="34" charset="0"/>
              </a:rPr>
              <a:t>Overall 8 years:</a:t>
            </a:r>
          </a:p>
          <a:p>
            <a:pPr marL="107950" indent="0" algn="ctr" eaLnBrk="1" hangingPunct="1">
              <a:buFont typeface="Wingdings 3" panose="05040102010807070707" pitchFamily="18" charset="2"/>
              <a:buNone/>
            </a:pPr>
            <a:r>
              <a:rPr lang="en-US" altLang="en-US" sz="3200">
                <a:cs typeface="Calibri" panose="020F0502020204030204" pitchFamily="34" charset="0"/>
              </a:rPr>
              <a:t>4 Years Active Duty &amp; 4 Years either staying on Active Duty; serving in the Inactive Ready Reserve (IRR); or Army Reserve; or Army National Guard</a:t>
            </a:r>
          </a:p>
          <a:p>
            <a:pPr marL="107950" indent="0" algn="ctr" eaLnBrk="1" hangingPunct="1">
              <a:buFont typeface="Wingdings 3" panose="05040102010807070707" pitchFamily="18" charset="2"/>
              <a:buNone/>
            </a:pPr>
            <a:r>
              <a:rPr lang="en-US" altLang="en-US" sz="3200">
                <a:cs typeface="Calibri" panose="020F0502020204030204" pitchFamily="34" charset="0"/>
              </a:rPr>
              <a:t>OR</a:t>
            </a:r>
          </a:p>
          <a:p>
            <a:pPr marL="107950" indent="0" algn="ctr" eaLnBrk="1" hangingPunct="1">
              <a:buFont typeface="Wingdings 3" panose="05040102010807070707" pitchFamily="18" charset="2"/>
              <a:buNone/>
            </a:pPr>
            <a:r>
              <a:rPr lang="en-US" altLang="en-US" sz="3200">
                <a:cs typeface="Calibri" panose="020F0502020204030204" pitchFamily="34" charset="0"/>
              </a:rPr>
              <a:t>8 Years serving as a drilling Reserve Component Officer in either the Army Reserve or Army National Guard</a:t>
            </a:r>
          </a:p>
        </p:txBody>
      </p:sp>
      <p:pic>
        <p:nvPicPr>
          <p:cNvPr id="18436" name="Picture 4">
            <a:extLst>
              <a:ext uri="{FF2B5EF4-FFF2-40B4-BE49-F238E27FC236}">
                <a16:creationId xmlns:a16="http://schemas.microsoft.com/office/drawing/2014/main" id="{F15338B1-09C1-4F6C-BCB9-9211AB7C76B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35900" y="295275"/>
            <a:ext cx="808038"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1">
            <a:extLst>
              <a:ext uri="{FF2B5EF4-FFF2-40B4-BE49-F238E27FC236}">
                <a16:creationId xmlns:a16="http://schemas.microsoft.com/office/drawing/2014/main" id="{B9D15A0D-9662-1425-6DE5-B80170F3ED8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25450"/>
            <a:ext cx="128587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514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2">
            <a:extLst>
              <a:ext uri="{FF2B5EF4-FFF2-40B4-BE49-F238E27FC236}">
                <a16:creationId xmlns:a16="http://schemas.microsoft.com/office/drawing/2014/main" id="{2C7208E2-6079-FA91-1060-058FFAA0D456}"/>
              </a:ext>
            </a:extLst>
          </p:cNvPr>
          <p:cNvSpPr>
            <a:spLocks noGrp="1"/>
          </p:cNvSpPr>
          <p:nvPr>
            <p:ph type="title"/>
          </p:nvPr>
        </p:nvSpPr>
        <p:spPr>
          <a:xfrm>
            <a:off x="1295400" y="76200"/>
            <a:ext cx="6324600" cy="1371600"/>
          </a:xfrm>
        </p:spPr>
        <p:txBody>
          <a:bodyPr/>
          <a:lstStyle/>
          <a:p>
            <a:pPr algn="ctr" eaLnBrk="1" hangingPunct="1"/>
            <a:r>
              <a:rPr lang="en-US" altLang="en-US" sz="7200" b="1" u="sng">
                <a:latin typeface="Calibri" panose="020F0502020204030204" pitchFamily="34" charset="0"/>
                <a:cs typeface="Calibri" panose="020F0502020204030204" pitchFamily="34" charset="0"/>
              </a:rPr>
              <a:t>ARMY ROTC</a:t>
            </a:r>
          </a:p>
        </p:txBody>
      </p:sp>
      <p:sp>
        <p:nvSpPr>
          <p:cNvPr id="11266" name="Content Placeholder 1">
            <a:extLst>
              <a:ext uri="{FF2B5EF4-FFF2-40B4-BE49-F238E27FC236}">
                <a16:creationId xmlns:a16="http://schemas.microsoft.com/office/drawing/2014/main" id="{F74BAD07-DB22-D2B5-99D7-8B591BFB45A5}"/>
              </a:ext>
            </a:extLst>
          </p:cNvPr>
          <p:cNvSpPr>
            <a:spLocks noGrp="1"/>
          </p:cNvSpPr>
          <p:nvPr>
            <p:ph idx="1"/>
          </p:nvPr>
        </p:nvSpPr>
        <p:spPr>
          <a:xfrm>
            <a:off x="0" y="1828800"/>
            <a:ext cx="9144000" cy="4572000"/>
          </a:xfrm>
        </p:spPr>
        <p:txBody>
          <a:bodyPr rtlCol="0">
            <a:normAutofit lnSpcReduction="10000"/>
          </a:bodyPr>
          <a:lstStyle/>
          <a:p>
            <a:pPr marL="107950" indent="0" algn="ctr" eaLnBrk="1" fontAlgn="auto" hangingPunct="1">
              <a:spcAft>
                <a:spcPts val="0"/>
              </a:spcAft>
              <a:buFont typeface="Wingdings 3" panose="05040102010807070707" pitchFamily="18" charset="2"/>
              <a:buNone/>
              <a:defRPr/>
            </a:pPr>
            <a:r>
              <a:rPr lang="en-US" altLang="en-US" sz="3600" dirty="0">
                <a:cs typeface="Calibri" panose="020F0502020204030204" pitchFamily="34" charset="0"/>
              </a:rPr>
              <a:t>Largest Producer of US Army Officers</a:t>
            </a:r>
          </a:p>
          <a:p>
            <a:pPr marL="107950" indent="0" eaLnBrk="1" fontAlgn="auto" hangingPunct="1">
              <a:spcAft>
                <a:spcPts val="0"/>
              </a:spcAft>
              <a:buFont typeface="Wingdings 3" panose="05040102010807070707" pitchFamily="18" charset="2"/>
              <a:buNone/>
              <a:defRPr/>
            </a:pPr>
            <a:endParaRPr lang="en-US" altLang="en-US" sz="3600" dirty="0">
              <a:cs typeface="Calibri" panose="020F0502020204030204" pitchFamily="34" charset="0"/>
            </a:endParaRPr>
          </a:p>
          <a:p>
            <a:pPr marL="107950" indent="0" algn="r" eaLnBrk="1" fontAlgn="auto" hangingPunct="1">
              <a:spcAft>
                <a:spcPts val="0"/>
              </a:spcAft>
              <a:buFont typeface="Wingdings 3" panose="05040102010807070707" pitchFamily="18" charset="2"/>
              <a:buNone/>
              <a:defRPr/>
            </a:pPr>
            <a:r>
              <a:rPr lang="en-US" altLang="en-US" sz="3600" dirty="0">
                <a:cs typeface="Calibri" panose="020F0502020204030204" pitchFamily="34" charset="0"/>
              </a:rPr>
              <a:t>Produces Officers for Active &amp; Reserve Service</a:t>
            </a:r>
          </a:p>
          <a:p>
            <a:pPr marL="107950" indent="0" eaLnBrk="1" fontAlgn="auto" hangingPunct="1">
              <a:spcAft>
                <a:spcPts val="0"/>
              </a:spcAft>
              <a:buFont typeface="Wingdings 3" panose="05040102010807070707" pitchFamily="18" charset="2"/>
              <a:buNone/>
              <a:defRPr/>
            </a:pPr>
            <a:endParaRPr lang="en-US" altLang="en-US" sz="3600" dirty="0">
              <a:cs typeface="Calibri" panose="020F0502020204030204" pitchFamily="34" charset="0"/>
            </a:endParaRPr>
          </a:p>
          <a:p>
            <a:pPr marL="107950" indent="0" algn="ctr" eaLnBrk="1" fontAlgn="auto" hangingPunct="1">
              <a:spcAft>
                <a:spcPts val="0"/>
              </a:spcAft>
              <a:buFont typeface="Wingdings 3" panose="05040102010807070707" pitchFamily="18" charset="2"/>
              <a:buNone/>
              <a:defRPr/>
            </a:pPr>
            <a:r>
              <a:rPr lang="en-US" altLang="en-US" sz="3600" dirty="0">
                <a:cs typeface="Calibri" panose="020F0502020204030204" pitchFamily="34" charset="0"/>
              </a:rPr>
              <a:t>Offered at over 273 Colleges/Universities </a:t>
            </a:r>
          </a:p>
          <a:p>
            <a:pPr marL="107950" indent="0" eaLnBrk="1" fontAlgn="auto" hangingPunct="1">
              <a:spcAft>
                <a:spcPts val="0"/>
              </a:spcAft>
              <a:buFont typeface="Wingdings 3" panose="05040102010807070707" pitchFamily="18" charset="2"/>
              <a:buNone/>
              <a:defRPr/>
            </a:pPr>
            <a:endParaRPr lang="en-US" altLang="en-US" sz="3600" dirty="0">
              <a:cs typeface="Calibri" panose="020F0502020204030204" pitchFamily="34" charset="0"/>
            </a:endParaRPr>
          </a:p>
          <a:p>
            <a:pPr marL="107950" indent="0" algn="ctr" eaLnBrk="1" fontAlgn="auto" hangingPunct="1">
              <a:spcAft>
                <a:spcPts val="0"/>
              </a:spcAft>
              <a:buFont typeface="Wingdings 3" panose="05040102010807070707" pitchFamily="18" charset="2"/>
              <a:buNone/>
              <a:defRPr/>
            </a:pPr>
            <a:r>
              <a:rPr lang="en-US" altLang="en-US" sz="3600" dirty="0">
                <a:cs typeface="Calibri" panose="020F0502020204030204" pitchFamily="34" charset="0"/>
              </a:rPr>
              <a:t>Does Not Require a Senatorial/Congressional Nomination</a:t>
            </a:r>
          </a:p>
        </p:txBody>
      </p:sp>
      <p:pic>
        <p:nvPicPr>
          <p:cNvPr id="6148" name="Picture 4">
            <a:extLst>
              <a:ext uri="{FF2B5EF4-FFF2-40B4-BE49-F238E27FC236}">
                <a16:creationId xmlns:a16="http://schemas.microsoft.com/office/drawing/2014/main" id="{CB13D7EE-5DBD-0EA9-A253-D4E6848B3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77200" y="228600"/>
            <a:ext cx="66357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1">
            <a:extLst>
              <a:ext uri="{FF2B5EF4-FFF2-40B4-BE49-F238E27FC236}">
                <a16:creationId xmlns:a16="http://schemas.microsoft.com/office/drawing/2014/main" id="{4470D0B3-4D77-76A4-EFDE-AE41670BE6A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3863" y="290513"/>
            <a:ext cx="1285875" cy="85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2">
            <a:extLst>
              <a:ext uri="{FF2B5EF4-FFF2-40B4-BE49-F238E27FC236}">
                <a16:creationId xmlns:a16="http://schemas.microsoft.com/office/drawing/2014/main" id="{FD0D2524-BDB5-15BA-3209-84CD11909C93}"/>
              </a:ext>
            </a:extLst>
          </p:cNvPr>
          <p:cNvSpPr>
            <a:spLocks noGrp="1"/>
          </p:cNvSpPr>
          <p:nvPr>
            <p:ph type="title"/>
          </p:nvPr>
        </p:nvSpPr>
        <p:spPr>
          <a:xfrm>
            <a:off x="666750" y="228600"/>
            <a:ext cx="7886700" cy="1325563"/>
          </a:xfrm>
        </p:spPr>
        <p:txBody>
          <a:bodyPr/>
          <a:lstStyle/>
          <a:p>
            <a:pPr algn="ctr" eaLnBrk="1" hangingPunct="1"/>
            <a:r>
              <a:rPr lang="en-US" altLang="en-US" sz="6000">
                <a:latin typeface="Calibri" panose="020F0502020204030204" pitchFamily="34" charset="0"/>
                <a:cs typeface="Calibri" panose="020F0502020204030204" pitchFamily="34" charset="0"/>
              </a:rPr>
              <a:t>Contact Information</a:t>
            </a:r>
          </a:p>
        </p:txBody>
      </p:sp>
      <p:sp>
        <p:nvSpPr>
          <p:cNvPr id="2" name="Content Placeholder 1">
            <a:extLst>
              <a:ext uri="{FF2B5EF4-FFF2-40B4-BE49-F238E27FC236}">
                <a16:creationId xmlns:a16="http://schemas.microsoft.com/office/drawing/2014/main" id="{59166EF5-BB3C-09D7-E579-E8DF049BE560}"/>
              </a:ext>
            </a:extLst>
          </p:cNvPr>
          <p:cNvSpPr>
            <a:spLocks noGrp="1"/>
          </p:cNvSpPr>
          <p:nvPr>
            <p:ph idx="1"/>
          </p:nvPr>
        </p:nvSpPr>
        <p:spPr>
          <a:xfrm>
            <a:off x="228600" y="1951038"/>
            <a:ext cx="8763000" cy="4056062"/>
          </a:xfrm>
        </p:spPr>
        <p:txBody>
          <a:bodyPr rtlCol="0">
            <a:normAutofit lnSpcReduction="10000"/>
          </a:bodyPr>
          <a:lstStyle/>
          <a:p>
            <a:pPr marL="109537" indent="0" eaLnBrk="1" fontAlgn="auto" hangingPunct="1">
              <a:spcAft>
                <a:spcPts val="0"/>
              </a:spcAft>
              <a:buFont typeface="Wingdings 3" panose="05040102010807070707" pitchFamily="18" charset="2"/>
              <a:buNone/>
              <a:defRPr/>
            </a:pPr>
            <a:r>
              <a:rPr lang="en-US" altLang="en-US" sz="2800" dirty="0">
                <a:cs typeface="Calibri" panose="020F0502020204030204" pitchFamily="34" charset="0"/>
              </a:rPr>
              <a:t>Lieutenant Colonel Chad </a:t>
            </a:r>
            <a:r>
              <a:rPr lang="en-US" altLang="en-US" sz="2800" dirty="0" err="1">
                <a:cs typeface="Calibri" panose="020F0502020204030204" pitchFamily="34" charset="0"/>
              </a:rPr>
              <a:t>Gosney</a:t>
            </a:r>
            <a:endParaRPr lang="en-US" altLang="en-US" sz="2800" dirty="0">
              <a:cs typeface="Calibri" panose="020F0502020204030204" pitchFamily="34" charset="0"/>
            </a:endParaRPr>
          </a:p>
          <a:p>
            <a:pPr marL="109537" indent="0" eaLnBrk="1" fontAlgn="auto" hangingPunct="1">
              <a:spcAft>
                <a:spcPts val="0"/>
              </a:spcAft>
              <a:buFont typeface="Wingdings 3" panose="05040102010807070707" pitchFamily="18" charset="2"/>
              <a:buNone/>
              <a:defRPr/>
            </a:pPr>
            <a:r>
              <a:rPr lang="en-US" altLang="en-US" sz="2800" dirty="0">
                <a:cs typeface="Calibri" panose="020F0502020204030204" pitchFamily="34" charset="0"/>
              </a:rPr>
              <a:t>Professor of Military Science @ Canisius College</a:t>
            </a:r>
          </a:p>
          <a:p>
            <a:pPr marL="109537" indent="0" eaLnBrk="1" fontAlgn="auto" hangingPunct="1">
              <a:spcAft>
                <a:spcPts val="0"/>
              </a:spcAft>
              <a:buFont typeface="Wingdings 3" panose="05040102010807070707" pitchFamily="18" charset="2"/>
              <a:buNone/>
              <a:defRPr/>
            </a:pPr>
            <a:r>
              <a:rPr lang="en-US" altLang="en-US" sz="2800" dirty="0">
                <a:cs typeface="Calibri" panose="020F0502020204030204" pitchFamily="34" charset="0"/>
              </a:rPr>
              <a:t>Office: 716-888-3235</a:t>
            </a:r>
          </a:p>
          <a:p>
            <a:pPr marL="109537" indent="0" eaLnBrk="1" fontAlgn="auto" hangingPunct="1">
              <a:spcAft>
                <a:spcPts val="0"/>
              </a:spcAft>
              <a:buFont typeface="Wingdings 3" panose="05040102010807070707" pitchFamily="18" charset="2"/>
              <a:buNone/>
              <a:defRPr/>
            </a:pPr>
            <a:r>
              <a:rPr lang="en-US" altLang="en-US" sz="2800" dirty="0">
                <a:cs typeface="Calibri" panose="020F0502020204030204" pitchFamily="34" charset="0"/>
              </a:rPr>
              <a:t>Email: </a:t>
            </a:r>
            <a:r>
              <a:rPr lang="en-US" altLang="en-US" sz="2800" dirty="0">
                <a:solidFill>
                  <a:srgbClr val="0000FF"/>
                </a:solidFill>
                <a:cs typeface="Calibri" panose="020F0502020204030204" pitchFamily="34" charset="0"/>
              </a:rPr>
              <a:t>gosneyc</a:t>
            </a:r>
            <a:r>
              <a:rPr lang="en-US" altLang="en-US" sz="2800" dirty="0">
                <a:solidFill>
                  <a:srgbClr val="0000FF"/>
                </a:solidFill>
                <a:cs typeface="Calibri" panose="020F0502020204030204" pitchFamily="34" charset="0"/>
                <a:hlinkClick r:id="rId2"/>
              </a:rPr>
              <a:t>@canisius.edu</a:t>
            </a:r>
            <a:endParaRPr lang="en-US" altLang="en-US" sz="2800" dirty="0">
              <a:solidFill>
                <a:srgbClr val="0000FF"/>
              </a:solidFill>
              <a:cs typeface="Calibri" panose="020F0502020204030204" pitchFamily="34" charset="0"/>
            </a:endParaRPr>
          </a:p>
          <a:p>
            <a:pPr marL="109537" indent="0" eaLnBrk="1" fontAlgn="auto" hangingPunct="1">
              <a:spcAft>
                <a:spcPts val="0"/>
              </a:spcAft>
              <a:buFont typeface="Wingdings 3" panose="05040102010807070707" pitchFamily="18" charset="2"/>
              <a:buNone/>
              <a:defRPr/>
            </a:pPr>
            <a:endParaRPr lang="en-US" altLang="en-US" sz="2800" dirty="0">
              <a:cs typeface="Calibri" panose="020F0502020204030204" pitchFamily="34" charset="0"/>
            </a:endParaRPr>
          </a:p>
          <a:p>
            <a:pPr marL="109537" indent="0" eaLnBrk="1" fontAlgn="auto" hangingPunct="1">
              <a:spcAft>
                <a:spcPts val="0"/>
              </a:spcAft>
              <a:buFont typeface="Wingdings 3" panose="05040102010807070707" pitchFamily="18" charset="2"/>
              <a:buNone/>
              <a:defRPr/>
            </a:pPr>
            <a:r>
              <a:rPr lang="en-US" altLang="en-US" sz="2800" dirty="0">
                <a:cs typeface="Calibri" panose="020F0502020204030204" pitchFamily="34" charset="0"/>
              </a:rPr>
              <a:t>Rebecca Sparacino, Lieutenant Colonel (Retired)</a:t>
            </a:r>
          </a:p>
          <a:p>
            <a:pPr marL="109537" indent="0" eaLnBrk="1" fontAlgn="auto" hangingPunct="1">
              <a:spcAft>
                <a:spcPts val="0"/>
              </a:spcAft>
              <a:buFont typeface="Wingdings 3" panose="05040102010807070707" pitchFamily="18" charset="2"/>
              <a:buNone/>
              <a:defRPr/>
            </a:pPr>
            <a:r>
              <a:rPr lang="en-US" altLang="en-US" sz="2800" dirty="0">
                <a:cs typeface="Calibri" panose="020F0502020204030204" pitchFamily="34" charset="0"/>
              </a:rPr>
              <a:t>ROTC Recruiting Operations Officer @ Canisius College</a:t>
            </a:r>
          </a:p>
          <a:p>
            <a:pPr marL="109537" indent="0" eaLnBrk="1" fontAlgn="auto" hangingPunct="1">
              <a:spcAft>
                <a:spcPts val="0"/>
              </a:spcAft>
              <a:buFont typeface="Wingdings 3" panose="05040102010807070707" pitchFamily="18" charset="2"/>
              <a:buNone/>
              <a:defRPr/>
            </a:pPr>
            <a:r>
              <a:rPr lang="en-US" altLang="en-US" sz="2800" dirty="0">
                <a:cs typeface="Calibri" panose="020F0502020204030204" pitchFamily="34" charset="0"/>
              </a:rPr>
              <a:t>Office: (716)-888-3239</a:t>
            </a:r>
          </a:p>
          <a:p>
            <a:pPr marL="109537" indent="0" eaLnBrk="1" fontAlgn="auto" hangingPunct="1">
              <a:spcAft>
                <a:spcPts val="0"/>
              </a:spcAft>
              <a:buFont typeface="Wingdings 3" panose="05040102010807070707" pitchFamily="18" charset="2"/>
              <a:buNone/>
              <a:defRPr/>
            </a:pPr>
            <a:r>
              <a:rPr lang="en-US" altLang="en-US" sz="2800" dirty="0">
                <a:cs typeface="Calibri" panose="020F0502020204030204" pitchFamily="34" charset="0"/>
              </a:rPr>
              <a:t>Email:  sparacir@canisius.edu</a:t>
            </a:r>
          </a:p>
          <a:p>
            <a:pPr eaLnBrk="1" fontAlgn="auto" hangingPunct="1">
              <a:spcAft>
                <a:spcPts val="0"/>
              </a:spcAft>
              <a:defRPr/>
            </a:pPr>
            <a:endParaRPr lang="en-US" altLang="en-US" sz="2000" dirty="0">
              <a:latin typeface="Times New Roman" panose="02020603050405020304" pitchFamily="18" charset="0"/>
              <a:cs typeface="Times New Roman" panose="02020603050405020304" pitchFamily="18" charset="0"/>
            </a:endParaRPr>
          </a:p>
        </p:txBody>
      </p:sp>
      <p:pic>
        <p:nvPicPr>
          <p:cNvPr id="19460" name="Picture 4">
            <a:extLst>
              <a:ext uri="{FF2B5EF4-FFF2-40B4-BE49-F238E27FC236}">
                <a16:creationId xmlns:a16="http://schemas.microsoft.com/office/drawing/2014/main" id="{64B29FED-8883-7F45-7BC8-939819F1935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228600"/>
            <a:ext cx="763588" cy="105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1">
            <a:extLst>
              <a:ext uri="{FF2B5EF4-FFF2-40B4-BE49-F238E27FC236}">
                <a16:creationId xmlns:a16="http://schemas.microsoft.com/office/drawing/2014/main" id="{3F407AE3-5C36-49C7-A3D3-239BE3727AA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2400" y="330200"/>
            <a:ext cx="1282700" cy="85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4053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BCBC9CF2-CE53-002C-213E-4A8F29E465B1}"/>
              </a:ext>
            </a:extLst>
          </p:cNvPr>
          <p:cNvSpPr>
            <a:spLocks noGrp="1"/>
          </p:cNvSpPr>
          <p:nvPr>
            <p:ph type="title"/>
          </p:nvPr>
        </p:nvSpPr>
        <p:spPr>
          <a:xfrm>
            <a:off x="381000" y="381000"/>
            <a:ext cx="8515350" cy="1325563"/>
          </a:xfrm>
        </p:spPr>
        <p:txBody>
          <a:bodyPr/>
          <a:lstStyle/>
          <a:p>
            <a:pPr algn="ctr" eaLnBrk="1" hangingPunct="1"/>
            <a:r>
              <a:rPr lang="en-US" altLang="en-US" sz="3600" b="1">
                <a:latin typeface="Calibri" panose="020F0502020204030204" pitchFamily="34" charset="0"/>
                <a:cs typeface="Calibri" panose="020F0502020204030204" pitchFamily="34" charset="0"/>
              </a:rPr>
              <a:t>Army ROTC Training </a:t>
            </a:r>
            <a:br>
              <a:rPr lang="en-US" altLang="en-US" sz="3600" b="1">
                <a:latin typeface="Calibri" panose="020F0502020204030204" pitchFamily="34" charset="0"/>
                <a:cs typeface="Calibri" panose="020F0502020204030204" pitchFamily="34" charset="0"/>
              </a:rPr>
            </a:br>
            <a:r>
              <a:rPr lang="en-US" altLang="en-US" sz="3600" b="1">
                <a:latin typeface="Calibri" panose="020F0502020204030204" pitchFamily="34" charset="0"/>
                <a:cs typeface="Calibri" panose="020F0502020204030204" pitchFamily="34" charset="0"/>
              </a:rPr>
              <a:t>Opportunities</a:t>
            </a:r>
          </a:p>
        </p:txBody>
      </p:sp>
      <p:sp>
        <p:nvSpPr>
          <p:cNvPr id="7171" name="Content Placeholder 2">
            <a:extLst>
              <a:ext uri="{FF2B5EF4-FFF2-40B4-BE49-F238E27FC236}">
                <a16:creationId xmlns:a16="http://schemas.microsoft.com/office/drawing/2014/main" id="{B1DA0C22-68ED-AAF1-19D7-D97BA32A1CA5}"/>
              </a:ext>
            </a:extLst>
          </p:cNvPr>
          <p:cNvSpPr>
            <a:spLocks noGrp="1"/>
          </p:cNvSpPr>
          <p:nvPr>
            <p:ph idx="1"/>
          </p:nvPr>
        </p:nvSpPr>
        <p:spPr>
          <a:xfrm>
            <a:off x="628650" y="1828800"/>
            <a:ext cx="7886700" cy="4800600"/>
          </a:xfrm>
        </p:spPr>
        <p:txBody>
          <a:bodyPr/>
          <a:lstStyle/>
          <a:p>
            <a:pPr marL="0" indent="0" algn="ctr" eaLnBrk="1" hangingPunct="1">
              <a:buFont typeface="Arial" panose="020B0604020202020204" pitchFamily="34" charset="0"/>
              <a:buNone/>
            </a:pPr>
            <a:r>
              <a:rPr lang="en-US" altLang="en-US" sz="2400" b="1">
                <a:cs typeface="Calibri" panose="020F0502020204030204" pitchFamily="34" charset="0"/>
              </a:rPr>
              <a:t>SIMULTANEOUS MEMBERSHIP PROGRAM (SMP)</a:t>
            </a:r>
          </a:p>
          <a:p>
            <a:pPr marL="0" indent="0" algn="ctr" eaLnBrk="1" hangingPunct="1">
              <a:buFont typeface="Arial" panose="020B0604020202020204" pitchFamily="34" charset="0"/>
              <a:buNone/>
            </a:pPr>
            <a:r>
              <a:rPr lang="en-US" altLang="en-US" sz="2400">
                <a:cs typeface="Calibri" panose="020F0502020204030204" pitchFamily="34" charset="0"/>
              </a:rPr>
              <a:t>BASIC CAMP-FORT KNOX, KENTUCKY</a:t>
            </a:r>
          </a:p>
          <a:p>
            <a:pPr marL="0" indent="0" algn="ctr" eaLnBrk="1" hangingPunct="1">
              <a:buFont typeface="Arial" panose="020B0604020202020204" pitchFamily="34" charset="0"/>
              <a:buNone/>
            </a:pPr>
            <a:r>
              <a:rPr lang="en-US" altLang="en-US" sz="2400">
                <a:cs typeface="Calibri" panose="020F0502020204030204" pitchFamily="34" charset="0"/>
              </a:rPr>
              <a:t>AIRBORNE</a:t>
            </a:r>
          </a:p>
          <a:p>
            <a:pPr marL="0" indent="0" algn="ctr" eaLnBrk="1" hangingPunct="1">
              <a:buFont typeface="Arial" panose="020B0604020202020204" pitchFamily="34" charset="0"/>
              <a:buNone/>
            </a:pPr>
            <a:r>
              <a:rPr lang="en-US" altLang="en-US" sz="2400">
                <a:cs typeface="Calibri" panose="020F0502020204030204" pitchFamily="34" charset="0"/>
              </a:rPr>
              <a:t>AIR ASSAULT</a:t>
            </a:r>
            <a:endParaRPr lang="en-US" altLang="en-US" sz="2400" i="1">
              <a:cs typeface="Calibri" panose="020F0502020204030204" pitchFamily="34" charset="0"/>
            </a:endParaRPr>
          </a:p>
          <a:p>
            <a:pPr marL="0" indent="0" algn="ctr" eaLnBrk="1" hangingPunct="1">
              <a:buFont typeface="Arial" panose="020B0604020202020204" pitchFamily="34" charset="0"/>
              <a:buNone/>
            </a:pPr>
            <a:r>
              <a:rPr lang="en-US" altLang="en-US" sz="2400">
                <a:cs typeface="Calibri" panose="020F0502020204030204" pitchFamily="34" charset="0"/>
              </a:rPr>
              <a:t>MOUTAIN WARFARE</a:t>
            </a:r>
          </a:p>
          <a:p>
            <a:pPr marL="0" indent="0" algn="ctr" eaLnBrk="1" hangingPunct="1">
              <a:buFont typeface="Arial" panose="020B0604020202020204" pitchFamily="34" charset="0"/>
              <a:buNone/>
            </a:pPr>
            <a:r>
              <a:rPr lang="en-US" altLang="en-US" sz="2400">
                <a:cs typeface="Calibri" panose="020F0502020204030204" pitchFamily="34" charset="0"/>
              </a:rPr>
              <a:t>CADET TROOP LEADERSHIP TRAINING (CTLT)</a:t>
            </a:r>
          </a:p>
          <a:p>
            <a:pPr marL="0" indent="0" algn="ctr" eaLnBrk="1" hangingPunct="1">
              <a:buFont typeface="Arial" panose="020B0604020202020204" pitchFamily="34" charset="0"/>
              <a:buNone/>
            </a:pPr>
            <a:r>
              <a:rPr lang="en-US" altLang="en-US" sz="2400">
                <a:cs typeface="Calibri" panose="020F0502020204030204" pitchFamily="34" charset="0"/>
              </a:rPr>
              <a:t>INTERNSHIPS</a:t>
            </a:r>
          </a:p>
          <a:p>
            <a:pPr marL="0" indent="0" algn="ctr" eaLnBrk="1" hangingPunct="1">
              <a:buFont typeface="Arial" panose="020B0604020202020204" pitchFamily="34" charset="0"/>
              <a:buNone/>
            </a:pPr>
            <a:r>
              <a:rPr lang="en-US" altLang="en-US" sz="2800" b="1">
                <a:cs typeface="Calibri" panose="020F0502020204030204" pitchFamily="34" charset="0"/>
              </a:rPr>
              <a:t>ADVANCED CAMP-FORT KNOX, KENTUCKY</a:t>
            </a:r>
          </a:p>
          <a:p>
            <a:pPr marL="0" indent="0" eaLnBrk="1" hangingPunct="1">
              <a:buFont typeface="Arial" panose="020B0604020202020204" pitchFamily="34" charset="0"/>
              <a:buNone/>
            </a:pPr>
            <a:endParaRPr lang="en-US" altLang="en-US">
              <a:latin typeface="Times New Roman" panose="02020603050405020304" pitchFamily="18" charset="0"/>
              <a:cs typeface="Times New Roman" panose="02020603050405020304" pitchFamily="18" charset="0"/>
            </a:endParaRPr>
          </a:p>
        </p:txBody>
      </p:sp>
      <p:pic>
        <p:nvPicPr>
          <p:cNvPr id="7172" name="Picture 3">
            <a:extLst>
              <a:ext uri="{FF2B5EF4-FFF2-40B4-BE49-F238E27FC236}">
                <a16:creationId xmlns:a16="http://schemas.microsoft.com/office/drawing/2014/main" id="{288D3D55-2FFA-5469-E8F4-EFE93D07942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276225"/>
            <a:ext cx="735013" cy="103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1">
            <a:extLst>
              <a:ext uri="{FF2B5EF4-FFF2-40B4-BE49-F238E27FC236}">
                <a16:creationId xmlns:a16="http://schemas.microsoft.com/office/drawing/2014/main" id="{411CBB72-D253-E117-7BBD-6ECC58EF634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7813" y="258763"/>
            <a:ext cx="1287462" cy="85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C4298C00-DB32-CF66-14FF-D9B6CF631D1F}"/>
              </a:ext>
            </a:extLst>
          </p:cNvPr>
          <p:cNvSpPr>
            <a:spLocks noGrp="1"/>
          </p:cNvSpPr>
          <p:nvPr>
            <p:ph type="title"/>
          </p:nvPr>
        </p:nvSpPr>
        <p:spPr>
          <a:xfrm>
            <a:off x="1425575" y="365125"/>
            <a:ext cx="6651625" cy="1325563"/>
          </a:xfrm>
        </p:spPr>
        <p:txBody>
          <a:bodyPr/>
          <a:lstStyle/>
          <a:p>
            <a:pPr algn="ctr" eaLnBrk="1" hangingPunct="1"/>
            <a:r>
              <a:rPr lang="en-US" altLang="en-US" sz="3600">
                <a:latin typeface="Calibri" panose="020F0502020204030204" pitchFamily="34" charset="0"/>
                <a:cs typeface="Calibri" panose="020F0502020204030204" pitchFamily="34" charset="0"/>
              </a:rPr>
              <a:t>PATHS TO A COMMISSION THROUGH ROTC</a:t>
            </a:r>
          </a:p>
        </p:txBody>
      </p:sp>
      <p:sp>
        <p:nvSpPr>
          <p:cNvPr id="8195" name="Text Placeholder 2">
            <a:extLst>
              <a:ext uri="{FF2B5EF4-FFF2-40B4-BE49-F238E27FC236}">
                <a16:creationId xmlns:a16="http://schemas.microsoft.com/office/drawing/2014/main" id="{14B8ACFF-CBA9-84CE-7D23-AD8D7AD0CCD5}"/>
              </a:ext>
            </a:extLst>
          </p:cNvPr>
          <p:cNvSpPr>
            <a:spLocks noGrp="1"/>
          </p:cNvSpPr>
          <p:nvPr>
            <p:ph type="body" idx="1"/>
          </p:nvPr>
        </p:nvSpPr>
        <p:spPr>
          <a:xfrm>
            <a:off x="630238" y="1720850"/>
            <a:ext cx="3868737" cy="823913"/>
          </a:xfrm>
        </p:spPr>
        <p:txBody>
          <a:bodyPr/>
          <a:lstStyle/>
          <a:p>
            <a:pPr algn="ctr" eaLnBrk="1" hangingPunct="1"/>
            <a:r>
              <a:rPr lang="en-US" altLang="en-US" sz="2400">
                <a:cs typeface="Calibri" panose="020F0502020204030204" pitchFamily="34" charset="0"/>
              </a:rPr>
              <a:t>PROGRESSION</a:t>
            </a:r>
            <a:r>
              <a:rPr lang="en-US" altLang="en-US">
                <a:cs typeface="Calibri" panose="020F0502020204030204" pitchFamily="34" charset="0"/>
              </a:rPr>
              <a:t> </a:t>
            </a:r>
            <a:r>
              <a:rPr lang="en-US" altLang="en-US" sz="2400">
                <a:cs typeface="Calibri" panose="020F0502020204030204" pitchFamily="34" charset="0"/>
              </a:rPr>
              <a:t>CANDIDATE</a:t>
            </a:r>
          </a:p>
        </p:txBody>
      </p:sp>
      <p:sp>
        <p:nvSpPr>
          <p:cNvPr id="8196" name="Content Placeholder 3">
            <a:extLst>
              <a:ext uri="{FF2B5EF4-FFF2-40B4-BE49-F238E27FC236}">
                <a16:creationId xmlns:a16="http://schemas.microsoft.com/office/drawing/2014/main" id="{CF5DEC75-3350-E118-B869-26D5E6A69715}"/>
              </a:ext>
            </a:extLst>
          </p:cNvPr>
          <p:cNvSpPr>
            <a:spLocks noGrp="1"/>
          </p:cNvSpPr>
          <p:nvPr>
            <p:ph sz="half" idx="2"/>
          </p:nvPr>
        </p:nvSpPr>
        <p:spPr>
          <a:xfrm>
            <a:off x="630238" y="2505075"/>
            <a:ext cx="3868737" cy="3684588"/>
          </a:xfrm>
        </p:spPr>
        <p:txBody>
          <a:bodyPr/>
          <a:lstStyle/>
          <a:p>
            <a:pPr eaLnBrk="1" hangingPunct="1"/>
            <a:r>
              <a:rPr lang="en-US" altLang="en-US">
                <a:cs typeface="Calibri" panose="020F0502020204030204" pitchFamily="34" charset="0"/>
              </a:rPr>
              <a:t>TAKES ALL FOUR YEARS OF THE ROTC CURRICULUM ON A COLLEGE CAMPUS AND ATTENDS ADVANCED CAMP BETWEEN THE SUMMER OF THEIR JUNIOR-SENIOR YEAR </a:t>
            </a:r>
          </a:p>
          <a:p>
            <a:pPr eaLnBrk="1" hangingPunct="1"/>
            <a:r>
              <a:rPr lang="en-US" altLang="en-US">
                <a:cs typeface="Calibri" panose="020F0502020204030204" pitchFamily="34" charset="0"/>
              </a:rPr>
              <a:t>ENCOURAGED TO ATTEND AIRBORNE OR AIR ASSAULT, INTERNSHIPS,CTLT</a:t>
            </a:r>
          </a:p>
        </p:txBody>
      </p:sp>
      <p:sp>
        <p:nvSpPr>
          <p:cNvPr id="8197" name="Text Placeholder 4">
            <a:extLst>
              <a:ext uri="{FF2B5EF4-FFF2-40B4-BE49-F238E27FC236}">
                <a16:creationId xmlns:a16="http://schemas.microsoft.com/office/drawing/2014/main" id="{260CBB49-C78A-7393-DFDA-16E3E80C0576}"/>
              </a:ext>
            </a:extLst>
          </p:cNvPr>
          <p:cNvSpPr>
            <a:spLocks noGrp="1"/>
          </p:cNvSpPr>
          <p:nvPr>
            <p:ph type="body" sz="quarter" idx="3"/>
          </p:nvPr>
        </p:nvSpPr>
        <p:spPr>
          <a:xfrm>
            <a:off x="4629150" y="1681163"/>
            <a:ext cx="3887788" cy="823912"/>
          </a:xfrm>
        </p:spPr>
        <p:txBody>
          <a:bodyPr/>
          <a:lstStyle/>
          <a:p>
            <a:pPr algn="ctr" eaLnBrk="1" hangingPunct="1"/>
            <a:r>
              <a:rPr lang="en-US" altLang="en-US" sz="2400">
                <a:cs typeface="Calibri" panose="020F0502020204030204" pitchFamily="34" charset="0"/>
              </a:rPr>
              <a:t>LATERAL ENTRY CANDIDATE</a:t>
            </a:r>
          </a:p>
        </p:txBody>
      </p:sp>
      <p:sp>
        <p:nvSpPr>
          <p:cNvPr id="6" name="Content Placeholder 5">
            <a:extLst>
              <a:ext uri="{FF2B5EF4-FFF2-40B4-BE49-F238E27FC236}">
                <a16:creationId xmlns:a16="http://schemas.microsoft.com/office/drawing/2014/main" id="{B934FBB1-B66A-03B2-A25A-30EA14D2E668}"/>
              </a:ext>
            </a:extLst>
          </p:cNvPr>
          <p:cNvSpPr>
            <a:spLocks noGrp="1"/>
          </p:cNvSpPr>
          <p:nvPr>
            <p:ph sz="quarter" idx="4"/>
          </p:nvPr>
        </p:nvSpPr>
        <p:spPr>
          <a:xfrm>
            <a:off x="4629150" y="2505075"/>
            <a:ext cx="3887788" cy="4124325"/>
          </a:xfrm>
        </p:spPr>
        <p:txBody>
          <a:bodyPr rtlCol="0">
            <a:noAutofit/>
          </a:bodyPr>
          <a:lstStyle/>
          <a:p>
            <a:pPr eaLnBrk="1" fontAlgn="auto" hangingPunct="1">
              <a:spcAft>
                <a:spcPts val="0"/>
              </a:spcAft>
              <a:defRPr/>
            </a:pPr>
            <a:r>
              <a:rPr lang="en-US" sz="2000" dirty="0">
                <a:cs typeface="Calibri" panose="020F0502020204030204" pitchFamily="34" charset="0"/>
              </a:rPr>
              <a:t>ATTENDS ROTC BASIC CAMP BETWEEN THE SUMMER OF SOPHOMORE/JUNIOR YEAR USUALLY HAS NOT PARTICIPATED IN THE ROTC CURRICULUM ON CAMPUS</a:t>
            </a:r>
          </a:p>
          <a:p>
            <a:pPr marL="0" indent="0" algn="ctr" eaLnBrk="1" fontAlgn="auto" hangingPunct="1">
              <a:spcAft>
                <a:spcPts val="0"/>
              </a:spcAft>
              <a:buFont typeface="Arial" panose="020B0604020202020204" pitchFamily="34" charset="0"/>
              <a:buNone/>
              <a:defRPr/>
            </a:pPr>
            <a:r>
              <a:rPr lang="en-US" sz="2000" dirty="0">
                <a:cs typeface="Calibri" panose="020F0502020204030204" pitchFamily="34" charset="0"/>
              </a:rPr>
              <a:t>OR</a:t>
            </a:r>
          </a:p>
          <a:p>
            <a:pPr eaLnBrk="1" fontAlgn="auto" hangingPunct="1">
              <a:spcAft>
                <a:spcPts val="0"/>
              </a:spcAft>
              <a:defRPr/>
            </a:pPr>
            <a:r>
              <a:rPr lang="en-US" sz="2000" dirty="0">
                <a:cs typeface="Calibri" panose="020F0502020204030204" pitchFamily="34" charset="0"/>
              </a:rPr>
              <a:t>ATTENDS BASIC TRAINING WITH A NATIONAL GUARD/ARMY RESERVE UNIT AND PETITIONS TO ENTER THE ROTC ADVANCED COURSE</a:t>
            </a:r>
          </a:p>
          <a:p>
            <a:pPr marL="0" indent="0" eaLnBrk="1" fontAlgn="auto" hangingPunct="1">
              <a:spcAft>
                <a:spcPts val="0"/>
              </a:spcAft>
              <a:buFont typeface="Arial" panose="020B0604020202020204" pitchFamily="34" charset="0"/>
              <a:buNone/>
              <a:defRPr/>
            </a:pPr>
            <a:endParaRPr lang="en-US" sz="2000" dirty="0">
              <a:latin typeface="Times New Roman" panose="02020603050405020304" pitchFamily="18" charset="0"/>
              <a:cs typeface="Times New Roman" panose="02020603050405020304" pitchFamily="18" charset="0"/>
            </a:endParaRPr>
          </a:p>
        </p:txBody>
      </p:sp>
      <p:pic>
        <p:nvPicPr>
          <p:cNvPr id="8199" name="Picture 6">
            <a:extLst>
              <a:ext uri="{FF2B5EF4-FFF2-40B4-BE49-F238E27FC236}">
                <a16:creationId xmlns:a16="http://schemas.microsoft.com/office/drawing/2014/main" id="{2C6B8A4C-4CCA-475B-73B1-95F36A16038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314325"/>
            <a:ext cx="7048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0" name="Picture 1">
            <a:extLst>
              <a:ext uri="{FF2B5EF4-FFF2-40B4-BE49-F238E27FC236}">
                <a16:creationId xmlns:a16="http://schemas.microsoft.com/office/drawing/2014/main" id="{65EDCB32-5BCD-0901-CA3B-6156D4073E5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8113" y="314325"/>
            <a:ext cx="1287462"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4BC0ABE-91A0-8132-D052-2C56900A6A84}"/>
              </a:ext>
            </a:extLst>
          </p:cNvPr>
          <p:cNvSpPr>
            <a:spLocks noGrp="1"/>
          </p:cNvSpPr>
          <p:nvPr>
            <p:ph type="title"/>
          </p:nvPr>
        </p:nvSpPr>
        <p:spPr>
          <a:xfrm>
            <a:off x="1676400" y="201613"/>
            <a:ext cx="6477000" cy="1325562"/>
          </a:xfrm>
        </p:spPr>
        <p:txBody>
          <a:bodyPr/>
          <a:lstStyle/>
          <a:p>
            <a:pPr algn="ctr" eaLnBrk="1" hangingPunct="1"/>
            <a:r>
              <a:rPr lang="en-US" altLang="en-US" sz="3600">
                <a:latin typeface="Calibri" panose="020F0502020204030204" pitchFamily="34" charset="0"/>
                <a:cs typeface="Calibri" panose="020F0502020204030204" pitchFamily="34" charset="0"/>
              </a:rPr>
              <a:t>PATHS TO A COMMISSION THROUGH ROTC</a:t>
            </a:r>
          </a:p>
        </p:txBody>
      </p:sp>
      <p:sp>
        <p:nvSpPr>
          <p:cNvPr id="9219" name="Text Placeholder 2">
            <a:extLst>
              <a:ext uri="{FF2B5EF4-FFF2-40B4-BE49-F238E27FC236}">
                <a16:creationId xmlns:a16="http://schemas.microsoft.com/office/drawing/2014/main" id="{06ED217A-F1E2-A4C1-9786-8332C99EB050}"/>
              </a:ext>
            </a:extLst>
          </p:cNvPr>
          <p:cNvSpPr>
            <a:spLocks noGrp="1"/>
          </p:cNvSpPr>
          <p:nvPr>
            <p:ph type="body" idx="1"/>
          </p:nvPr>
        </p:nvSpPr>
        <p:spPr>
          <a:xfrm>
            <a:off x="630238" y="1681163"/>
            <a:ext cx="3868737" cy="823912"/>
          </a:xfrm>
        </p:spPr>
        <p:txBody>
          <a:bodyPr/>
          <a:lstStyle/>
          <a:p>
            <a:pPr algn="ctr" eaLnBrk="1" hangingPunct="1"/>
            <a:r>
              <a:rPr lang="en-US" altLang="en-US" sz="2400">
                <a:cs typeface="Calibri" panose="020F0502020204030204" pitchFamily="34" charset="0"/>
              </a:rPr>
              <a:t>ACCELRATED CANDIDATE</a:t>
            </a:r>
          </a:p>
        </p:txBody>
      </p:sp>
      <p:sp>
        <p:nvSpPr>
          <p:cNvPr id="4" name="Content Placeholder 3">
            <a:extLst>
              <a:ext uri="{FF2B5EF4-FFF2-40B4-BE49-F238E27FC236}">
                <a16:creationId xmlns:a16="http://schemas.microsoft.com/office/drawing/2014/main" id="{CEE1144E-129D-A5A7-3062-BFD623B259E3}"/>
              </a:ext>
            </a:extLst>
          </p:cNvPr>
          <p:cNvSpPr>
            <a:spLocks noGrp="1"/>
          </p:cNvSpPr>
          <p:nvPr>
            <p:ph sz="half" idx="2"/>
          </p:nvPr>
        </p:nvSpPr>
        <p:spPr>
          <a:xfrm>
            <a:off x="695325" y="2535238"/>
            <a:ext cx="3868738" cy="3684587"/>
          </a:xfrm>
        </p:spPr>
        <p:txBody>
          <a:bodyPr rtlCol="0">
            <a:normAutofit/>
          </a:bodyPr>
          <a:lstStyle/>
          <a:p>
            <a:pPr eaLnBrk="1" fontAlgn="auto" hangingPunct="1">
              <a:spcAft>
                <a:spcPts val="0"/>
              </a:spcAft>
              <a:defRPr/>
            </a:pPr>
            <a:r>
              <a:rPr lang="en-US" dirty="0">
                <a:cs typeface="Calibri" panose="020F0502020204030204" pitchFamily="34" charset="0"/>
              </a:rPr>
              <a:t>STUDENT TAKES BOTH THE MLS 100 AND 200 LEVEL CLASSES AND THE 200 LEVEL LAB AND PETITIONS TO ENTER THE ROTC ADVANCED COURSE</a:t>
            </a:r>
          </a:p>
          <a:p>
            <a:pPr eaLnBrk="1" fontAlgn="auto" hangingPunct="1">
              <a:spcAft>
                <a:spcPts val="0"/>
              </a:spcAft>
              <a:defRPr/>
            </a:pPr>
            <a:r>
              <a:rPr lang="en-US" dirty="0">
                <a:cs typeface="Calibri" panose="020F0502020204030204" pitchFamily="34" charset="0"/>
              </a:rPr>
              <a:t>ATTENDS ADVANCED CAMP BETWEEN THE SUMMER OF THEIR JUNIOR-SENIOR YEAR</a:t>
            </a:r>
          </a:p>
          <a:p>
            <a:pPr eaLnBrk="1" fontAlgn="auto" hangingPunct="1">
              <a:spcAft>
                <a:spcPts val="0"/>
              </a:spcAft>
              <a:defRPr/>
            </a:pPr>
            <a:r>
              <a:rPr lang="en-US" dirty="0">
                <a:cs typeface="Calibri" panose="020F0502020204030204" pitchFamily="34" charset="0"/>
              </a:rPr>
              <a:t>ENCOURAGED TO ATTEND CTLT, AIRBORNE/AIR ASSAULT/INTERNSHIPS</a:t>
            </a:r>
          </a:p>
          <a:p>
            <a:pPr eaLnBrk="1" fontAlgn="auto" hangingPunct="1">
              <a:spcAft>
                <a:spcPts val="0"/>
              </a:spcAft>
              <a:defRPr/>
            </a:pPr>
            <a:endParaRPr lang="en-US" dirty="0"/>
          </a:p>
          <a:p>
            <a:pPr marL="0" indent="0" eaLnBrk="1" fontAlgn="auto" hangingPunct="1">
              <a:spcAft>
                <a:spcPts val="0"/>
              </a:spcAft>
              <a:buFont typeface="Arial" panose="020B0604020202020204" pitchFamily="34" charset="0"/>
              <a:buNone/>
              <a:defRPr/>
            </a:pPr>
            <a:endParaRPr lang="en-US" dirty="0"/>
          </a:p>
        </p:txBody>
      </p:sp>
      <p:sp>
        <p:nvSpPr>
          <p:cNvPr id="9221" name="Text Placeholder 4">
            <a:extLst>
              <a:ext uri="{FF2B5EF4-FFF2-40B4-BE49-F238E27FC236}">
                <a16:creationId xmlns:a16="http://schemas.microsoft.com/office/drawing/2014/main" id="{DAB812E4-A9D4-9C9F-076A-7918B8D776B7}"/>
              </a:ext>
            </a:extLst>
          </p:cNvPr>
          <p:cNvSpPr>
            <a:spLocks noGrp="1"/>
          </p:cNvSpPr>
          <p:nvPr>
            <p:ph type="body" sz="quarter" idx="3"/>
          </p:nvPr>
        </p:nvSpPr>
        <p:spPr>
          <a:xfrm>
            <a:off x="4629150" y="1681163"/>
            <a:ext cx="4133850" cy="823912"/>
          </a:xfrm>
        </p:spPr>
        <p:txBody>
          <a:bodyPr/>
          <a:lstStyle/>
          <a:p>
            <a:pPr algn="ctr" eaLnBrk="1" hangingPunct="1"/>
            <a:r>
              <a:rPr lang="en-US" altLang="en-US" sz="2400">
                <a:cs typeface="Calibri" panose="020F0502020204030204" pitchFamily="34" charset="0"/>
              </a:rPr>
              <a:t>ALTERNATE ENTRY OPTION-(AEO)</a:t>
            </a:r>
            <a:endParaRPr lang="en-US" altLang="en-US">
              <a:cs typeface="Calibri" panose="020F0502020204030204" pitchFamily="34" charset="0"/>
            </a:endParaRPr>
          </a:p>
        </p:txBody>
      </p:sp>
      <p:sp>
        <p:nvSpPr>
          <p:cNvPr id="9222" name="Content Placeholder 5">
            <a:extLst>
              <a:ext uri="{FF2B5EF4-FFF2-40B4-BE49-F238E27FC236}">
                <a16:creationId xmlns:a16="http://schemas.microsoft.com/office/drawing/2014/main" id="{E8E515E8-6A67-CBCC-CF37-AED34FDBF01E}"/>
              </a:ext>
            </a:extLst>
          </p:cNvPr>
          <p:cNvSpPr>
            <a:spLocks noGrp="1"/>
          </p:cNvSpPr>
          <p:nvPr>
            <p:ph sz="quarter" idx="4"/>
          </p:nvPr>
        </p:nvSpPr>
        <p:spPr>
          <a:xfrm>
            <a:off x="4629150" y="2505075"/>
            <a:ext cx="4514850" cy="4124325"/>
          </a:xfrm>
        </p:spPr>
        <p:txBody>
          <a:bodyPr/>
          <a:lstStyle/>
          <a:p>
            <a:pPr eaLnBrk="1" hangingPunct="1"/>
            <a:r>
              <a:rPr lang="en-US" altLang="en-US" sz="2000">
                <a:cs typeface="Calibri" panose="020F0502020204030204" pitchFamily="34" charset="0"/>
              </a:rPr>
              <a:t>STUDENT SUBMITS SUPPORTING DOCUMENTATION AND RECEIVES A WAIVER TO BEGIN THE ROTC ADVANCED COURSE DURING THEIR JUNIOR YEAR</a:t>
            </a:r>
          </a:p>
          <a:p>
            <a:pPr eaLnBrk="1" hangingPunct="1"/>
            <a:r>
              <a:rPr lang="en-US" altLang="en-US" sz="2000">
                <a:cs typeface="Calibri" panose="020F0502020204030204" pitchFamily="34" charset="0"/>
              </a:rPr>
              <a:t>STUDENT ATTENDS BASIC CAMP AFTER THEIR JUNIOR YEAR</a:t>
            </a:r>
          </a:p>
          <a:p>
            <a:pPr eaLnBrk="1" hangingPunct="1"/>
            <a:r>
              <a:rPr lang="en-US" altLang="en-US" sz="2000">
                <a:cs typeface="Calibri" panose="020F0502020204030204" pitchFamily="34" charset="0"/>
              </a:rPr>
              <a:t>STUDENT ATTENDS ADVANCED CAMP AFTER THEIR DEGREE IS CONFERRED AND ARE COMMISSIONED AFTER COMPLETION OF ROTC ADVANCED CAMP</a:t>
            </a:r>
          </a:p>
        </p:txBody>
      </p:sp>
      <p:pic>
        <p:nvPicPr>
          <p:cNvPr id="9223" name="Picture 6">
            <a:extLst>
              <a:ext uri="{FF2B5EF4-FFF2-40B4-BE49-F238E27FC236}">
                <a16:creationId xmlns:a16="http://schemas.microsoft.com/office/drawing/2014/main" id="{0E6E4164-FC51-C053-CD4D-5E5AC045A35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53400" y="354013"/>
            <a:ext cx="758825"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1">
            <a:extLst>
              <a:ext uri="{FF2B5EF4-FFF2-40B4-BE49-F238E27FC236}">
                <a16:creationId xmlns:a16="http://schemas.microsoft.com/office/drawing/2014/main" id="{DF2E9251-FD06-C83E-AC34-8F976ECDF68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93688" y="331788"/>
            <a:ext cx="1285875" cy="85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a:extLst>
              <a:ext uri="{FF2B5EF4-FFF2-40B4-BE49-F238E27FC236}">
                <a16:creationId xmlns:a16="http://schemas.microsoft.com/office/drawing/2014/main" id="{61A837CA-5E99-CE8C-DA1C-8324A2F295D0}"/>
              </a:ext>
            </a:extLst>
          </p:cNvPr>
          <p:cNvSpPr>
            <a:spLocks noChangeArrowheads="1"/>
          </p:cNvSpPr>
          <p:nvPr/>
        </p:nvSpPr>
        <p:spPr bwMode="auto">
          <a:xfrm>
            <a:off x="-228600" y="1841500"/>
            <a:ext cx="3859213"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marL="3429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r>
              <a:rPr lang="en-US" altLang="en-US" sz="2000">
                <a:latin typeface="Calibri" panose="020F0502020204030204" pitchFamily="34" charset="0"/>
                <a:cs typeface="Calibri" panose="020F0502020204030204" pitchFamily="34" charset="0"/>
              </a:rPr>
              <a:t>Lou Holtz (Kent State)</a:t>
            </a:r>
          </a:p>
          <a:p>
            <a:pPr lvl="1"/>
            <a:r>
              <a:rPr lang="en-US" altLang="en-US" sz="2000">
                <a:latin typeface="Calibri" panose="020F0502020204030204" pitchFamily="34" charset="0"/>
                <a:cs typeface="Calibri" panose="020F0502020204030204" pitchFamily="34" charset="0"/>
              </a:rPr>
              <a:t>Sam Walton (University of Missouri)</a:t>
            </a:r>
          </a:p>
          <a:p>
            <a:pPr lvl="1"/>
            <a:r>
              <a:rPr lang="en-US" altLang="en-US" sz="2000">
                <a:latin typeface="Calibri" panose="020F0502020204030204" pitchFamily="34" charset="0"/>
                <a:cs typeface="Calibri" panose="020F0502020204030204" pitchFamily="34" charset="0"/>
              </a:rPr>
              <a:t>Earl Graves (Morgan State University)</a:t>
            </a:r>
          </a:p>
          <a:p>
            <a:pPr lvl="1"/>
            <a:r>
              <a:rPr lang="en-US" altLang="en-US" sz="2000">
                <a:latin typeface="Calibri" panose="020F0502020204030204" pitchFamily="34" charset="0"/>
                <a:cs typeface="Calibri" panose="020F0502020204030204" pitchFamily="34" charset="0"/>
              </a:rPr>
              <a:t>James Earl Jones (University of Michigan)</a:t>
            </a:r>
          </a:p>
          <a:p>
            <a:pPr lvl="1"/>
            <a:r>
              <a:rPr lang="en-US" altLang="en-US" sz="2000">
                <a:latin typeface="Calibri" panose="020F0502020204030204" pitchFamily="34" charset="0"/>
                <a:cs typeface="Calibri" panose="020F0502020204030204" pitchFamily="34" charset="0"/>
              </a:rPr>
              <a:t>Samuel Alito (Princeton)</a:t>
            </a:r>
          </a:p>
          <a:p>
            <a:pPr lvl="1"/>
            <a:r>
              <a:rPr lang="en-US" altLang="en-US" sz="2000">
                <a:latin typeface="Calibri" panose="020F0502020204030204" pitchFamily="34" charset="0"/>
                <a:cs typeface="Calibri" panose="020F0502020204030204" pitchFamily="34" charset="0"/>
              </a:rPr>
              <a:t>Frank Wells (Pomona College)</a:t>
            </a:r>
          </a:p>
          <a:p>
            <a:pPr lvl="1"/>
            <a:r>
              <a:rPr lang="en-US" altLang="en-US" sz="2000">
                <a:latin typeface="Calibri" panose="020F0502020204030204" pitchFamily="34" charset="0"/>
                <a:cs typeface="Calibri" panose="020F0502020204030204" pitchFamily="34" charset="0"/>
              </a:rPr>
              <a:t>Dean Rusk (Davidson College)</a:t>
            </a:r>
          </a:p>
          <a:p>
            <a:pPr lvl="1"/>
            <a:r>
              <a:rPr lang="en-US" altLang="en-US" sz="2000">
                <a:latin typeface="Calibri" panose="020F0502020204030204" pitchFamily="34" charset="0"/>
                <a:cs typeface="Calibri" panose="020F0502020204030204" pitchFamily="34" charset="0"/>
              </a:rPr>
              <a:t>Nancy Currie (Ohio State)</a:t>
            </a:r>
          </a:p>
          <a:p>
            <a:pPr lvl="1"/>
            <a:r>
              <a:rPr lang="en-US" altLang="en-US" sz="2000">
                <a:latin typeface="Calibri" panose="020F0502020204030204" pitchFamily="34" charset="0"/>
                <a:cs typeface="Calibri" panose="020F0502020204030204" pitchFamily="34" charset="0"/>
              </a:rPr>
              <a:t>Leon Panetta (Santa Clara University)</a:t>
            </a:r>
          </a:p>
          <a:p>
            <a:pPr lvl="1"/>
            <a:r>
              <a:rPr lang="en-US" altLang="en-US" sz="2000">
                <a:latin typeface="Calibri" panose="020F0502020204030204" pitchFamily="34" charset="0"/>
                <a:cs typeface="Calibri" panose="020F0502020204030204" pitchFamily="34" charset="0"/>
              </a:rPr>
              <a:t>Darrell Issa (Kent State)</a:t>
            </a:r>
          </a:p>
          <a:p>
            <a:pPr lvl="1"/>
            <a:r>
              <a:rPr lang="en-US" altLang="en-US" sz="2000">
                <a:latin typeface="Calibri" panose="020F0502020204030204" pitchFamily="34" charset="0"/>
                <a:cs typeface="Calibri" panose="020F0502020204030204" pitchFamily="34" charset="0"/>
              </a:rPr>
              <a:t>Douglas Clayton (Cornell University)</a:t>
            </a:r>
          </a:p>
        </p:txBody>
      </p:sp>
      <p:sp>
        <p:nvSpPr>
          <p:cNvPr id="3" name="Rectangle 2">
            <a:extLst>
              <a:ext uri="{FF2B5EF4-FFF2-40B4-BE49-F238E27FC236}">
                <a16:creationId xmlns:a16="http://schemas.microsoft.com/office/drawing/2014/main" id="{4B98D1B7-1488-821E-5741-817DDACAF5BC}"/>
              </a:ext>
            </a:extLst>
          </p:cNvPr>
          <p:cNvSpPr/>
          <p:nvPr/>
        </p:nvSpPr>
        <p:spPr>
          <a:xfrm>
            <a:off x="1611313" y="192088"/>
            <a:ext cx="6731000" cy="715962"/>
          </a:xfrm>
          <a:prstGeom prst="rect">
            <a:avLst/>
          </a:prstGeom>
        </p:spPr>
        <p:txBody>
          <a:bodyPr>
            <a:spAutoFit/>
          </a:bodyPr>
          <a:lstStyle/>
          <a:p>
            <a:pPr algn="ctr">
              <a:defRPr/>
            </a:pPr>
            <a:r>
              <a:rPr lang="en-US" sz="4050" b="1" u="sng" dirty="0">
                <a:latin typeface="Calibri" panose="020F0502020204030204" pitchFamily="34" charset="0"/>
                <a:cs typeface="Calibri" panose="020F0502020204030204" pitchFamily="34" charset="0"/>
              </a:rPr>
              <a:t>Notable ROTC Graduates</a:t>
            </a:r>
            <a:r>
              <a:rPr lang="en-US" sz="4050" u="sng" dirty="0">
                <a:latin typeface="Calibri" panose="020F0502020204030204" pitchFamily="34" charset="0"/>
                <a:cs typeface="Calibri" panose="020F0502020204030204" pitchFamily="34" charset="0"/>
              </a:rPr>
              <a:t> </a:t>
            </a:r>
          </a:p>
        </p:txBody>
      </p:sp>
      <p:pic>
        <p:nvPicPr>
          <p:cNvPr id="11268" name="Picture 3">
            <a:extLst>
              <a:ext uri="{FF2B5EF4-FFF2-40B4-BE49-F238E27FC236}">
                <a16:creationId xmlns:a16="http://schemas.microsoft.com/office/drawing/2014/main" id="{A308D600-C834-C7BB-D05E-708BB0BFC0D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00425" y="1730375"/>
            <a:ext cx="1055688" cy="142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0F94AF66-FD8F-71D5-20F9-679ABAFC5241}"/>
              </a:ext>
            </a:extLst>
          </p:cNvPr>
          <p:cNvSpPr/>
          <p:nvPr/>
        </p:nvSpPr>
        <p:spPr>
          <a:xfrm>
            <a:off x="3436938" y="3298825"/>
            <a:ext cx="930275" cy="1870075"/>
          </a:xfrm>
          <a:prstGeom prst="rect">
            <a:avLst/>
          </a:prstGeom>
        </p:spPr>
        <p:txBody>
          <a:bodyPr>
            <a:spAutoFit/>
          </a:bodyPr>
          <a:lstStyle/>
          <a:p>
            <a:pPr algn="ctr">
              <a:defRPr/>
            </a:pPr>
            <a:r>
              <a:rPr lang="en-US" sz="1050" b="1" dirty="0">
                <a:latin typeface="Calibri" panose="020F0502020204030204" pitchFamily="34" charset="0"/>
                <a:cs typeface="Calibri" panose="020F0502020204030204" pitchFamily="34" charset="0"/>
              </a:rPr>
              <a:t>Lou Holtz</a:t>
            </a:r>
          </a:p>
          <a:p>
            <a:pPr algn="ctr">
              <a:defRPr/>
            </a:pPr>
            <a:r>
              <a:rPr lang="en-US" sz="1050" dirty="0">
                <a:latin typeface="Calibri" panose="020F0502020204030204" pitchFamily="34" charset="0"/>
                <a:cs typeface="Calibri" panose="020F0502020204030204" pitchFamily="34" charset="0"/>
              </a:rPr>
              <a:t>Former American football player, coach, and analyst. Elected College Football Hall of Fame</a:t>
            </a:r>
          </a:p>
        </p:txBody>
      </p:sp>
      <p:sp>
        <p:nvSpPr>
          <p:cNvPr id="6" name="Rectangle 5">
            <a:extLst>
              <a:ext uri="{FF2B5EF4-FFF2-40B4-BE49-F238E27FC236}">
                <a16:creationId xmlns:a16="http://schemas.microsoft.com/office/drawing/2014/main" id="{4D23EFFF-60E6-C0B9-B722-D91CDF8B516C}"/>
              </a:ext>
            </a:extLst>
          </p:cNvPr>
          <p:cNvSpPr/>
          <p:nvPr/>
        </p:nvSpPr>
        <p:spPr>
          <a:xfrm>
            <a:off x="4529138" y="3298825"/>
            <a:ext cx="893762" cy="1708150"/>
          </a:xfrm>
          <a:prstGeom prst="rect">
            <a:avLst/>
          </a:prstGeom>
        </p:spPr>
        <p:txBody>
          <a:bodyPr>
            <a:spAutoFit/>
          </a:bodyPr>
          <a:lstStyle/>
          <a:p>
            <a:pPr algn="ctr">
              <a:defRPr/>
            </a:pPr>
            <a:r>
              <a:rPr lang="en-US" sz="1050" b="1" dirty="0">
                <a:latin typeface="Calibri" panose="020F0502020204030204" pitchFamily="34" charset="0"/>
                <a:cs typeface="Calibri" panose="020F0502020204030204" pitchFamily="34" charset="0"/>
              </a:rPr>
              <a:t>Sam Walton</a:t>
            </a:r>
          </a:p>
          <a:p>
            <a:pPr algn="ctr">
              <a:defRPr/>
            </a:pPr>
            <a:r>
              <a:rPr lang="en-US" sz="1050" dirty="0">
                <a:latin typeface="Calibri" panose="020F0502020204030204" pitchFamily="34" charset="0"/>
                <a:cs typeface="Calibri" panose="020F0502020204030204" pitchFamily="34" charset="0"/>
              </a:rPr>
              <a:t>American businessman and entrepreneur best known for founding the retailers Walmart and Sam's Club</a:t>
            </a:r>
          </a:p>
        </p:txBody>
      </p:sp>
      <p:pic>
        <p:nvPicPr>
          <p:cNvPr id="11271" name="Picture 6">
            <a:extLst>
              <a:ext uri="{FF2B5EF4-FFF2-40B4-BE49-F238E27FC236}">
                <a16:creationId xmlns:a16="http://schemas.microsoft.com/office/drawing/2014/main" id="{B59B8897-465F-38A8-1DCF-369463574CC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29138" y="1811338"/>
            <a:ext cx="893762" cy="134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2" name="Picture 7">
            <a:extLst>
              <a:ext uri="{FF2B5EF4-FFF2-40B4-BE49-F238E27FC236}">
                <a16:creationId xmlns:a16="http://schemas.microsoft.com/office/drawing/2014/main" id="{B78D54C8-AC7D-8820-B32D-2A5AE736E07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207375" y="192088"/>
            <a:ext cx="665163" cy="950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936B83A1-BB3A-42FD-639D-8365B42C7FC0}"/>
              </a:ext>
            </a:extLst>
          </p:cNvPr>
          <p:cNvSpPr/>
          <p:nvPr/>
        </p:nvSpPr>
        <p:spPr>
          <a:xfrm>
            <a:off x="7826375" y="3298825"/>
            <a:ext cx="1317625" cy="2032000"/>
          </a:xfrm>
          <a:prstGeom prst="rect">
            <a:avLst/>
          </a:prstGeom>
        </p:spPr>
        <p:txBody>
          <a:bodyPr>
            <a:spAutoFit/>
          </a:bodyPr>
          <a:lstStyle/>
          <a:p>
            <a:pPr algn="ctr">
              <a:defRPr/>
            </a:pPr>
            <a:r>
              <a:rPr lang="en-US" sz="1050" b="1" dirty="0">
                <a:solidFill>
                  <a:srgbClr val="000000"/>
                </a:solidFill>
                <a:latin typeface="Calibri" panose="020F0502020204030204" pitchFamily="34" charset="0"/>
                <a:cs typeface="Calibri" panose="020F0502020204030204" pitchFamily="34" charset="0"/>
              </a:rPr>
              <a:t>Leon Panetta</a:t>
            </a:r>
          </a:p>
          <a:p>
            <a:pPr algn="ctr">
              <a:defRPr/>
            </a:pPr>
            <a:r>
              <a:rPr lang="en-US" sz="1050" dirty="0">
                <a:solidFill>
                  <a:srgbClr val="000000"/>
                </a:solidFill>
                <a:latin typeface="Calibri" panose="020F0502020204030204" pitchFamily="34" charset="0"/>
                <a:cs typeface="Calibri" panose="020F0502020204030204" pitchFamily="34" charset="0"/>
              </a:rPr>
              <a:t>American statesman, lawyer, and professor. He served in the Obama administration as Director of the Central Intelligence Agency from 2009 to 2011, and as Secretary of Defense from 2011 to 2013</a:t>
            </a:r>
            <a:endParaRPr lang="en-US" sz="1050" dirty="0">
              <a:latin typeface="Calibri" panose="020F0502020204030204" pitchFamily="34" charset="0"/>
              <a:cs typeface="Calibri" panose="020F0502020204030204" pitchFamily="34" charset="0"/>
            </a:endParaRPr>
          </a:p>
        </p:txBody>
      </p:sp>
      <p:pic>
        <p:nvPicPr>
          <p:cNvPr id="11274" name="Picture 9">
            <a:extLst>
              <a:ext uri="{FF2B5EF4-FFF2-40B4-BE49-F238E27FC236}">
                <a16:creationId xmlns:a16="http://schemas.microsoft.com/office/drawing/2014/main" id="{EBA25605-0CBB-40A2-4E6D-50D40C8303B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848600" y="1825625"/>
            <a:ext cx="1066800" cy="133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38FC12CB-2564-3D45-D479-9BF53881F72A}"/>
              </a:ext>
            </a:extLst>
          </p:cNvPr>
          <p:cNvSpPr/>
          <p:nvPr/>
        </p:nvSpPr>
        <p:spPr>
          <a:xfrm flipH="1">
            <a:off x="6718300" y="3298825"/>
            <a:ext cx="942975" cy="1941513"/>
          </a:xfrm>
          <a:prstGeom prst="rect">
            <a:avLst/>
          </a:prstGeom>
        </p:spPr>
        <p:txBody>
          <a:bodyPr>
            <a:spAutoFit/>
          </a:bodyPr>
          <a:lstStyle/>
          <a:p>
            <a:pPr algn="ctr">
              <a:defRPr/>
            </a:pPr>
            <a:r>
              <a:rPr lang="en-US" sz="1050" b="1" dirty="0">
                <a:solidFill>
                  <a:srgbClr val="000000"/>
                </a:solidFill>
                <a:latin typeface="Calibri" panose="020F0502020204030204" pitchFamily="34" charset="0"/>
                <a:cs typeface="Calibri" panose="020F0502020204030204" pitchFamily="34" charset="0"/>
              </a:rPr>
              <a:t>Dean Rusk</a:t>
            </a:r>
          </a:p>
          <a:p>
            <a:pPr algn="ctr">
              <a:defRPr/>
            </a:pPr>
            <a:r>
              <a:rPr lang="en-US" sz="1050" dirty="0">
                <a:solidFill>
                  <a:srgbClr val="000000"/>
                </a:solidFill>
                <a:latin typeface="Calibri" panose="020F0502020204030204" pitchFamily="34" charset="0"/>
                <a:cs typeface="Calibri" panose="020F0502020204030204" pitchFamily="34" charset="0"/>
              </a:rPr>
              <a:t>United States Secretary of State from 1961 to 1969 under presidents John F. Kennedy and Lyndon B. Johnson</a:t>
            </a:r>
            <a:endParaRPr lang="en-US" sz="1050" dirty="0">
              <a:latin typeface="Calibri" panose="020F0502020204030204" pitchFamily="34" charset="0"/>
              <a:cs typeface="Calibri" panose="020F0502020204030204" pitchFamily="34" charset="0"/>
            </a:endParaRPr>
          </a:p>
        </p:txBody>
      </p:sp>
      <p:pic>
        <p:nvPicPr>
          <p:cNvPr id="11276" name="Picture 11">
            <a:extLst>
              <a:ext uri="{FF2B5EF4-FFF2-40B4-BE49-F238E27FC236}">
                <a16:creationId xmlns:a16="http://schemas.microsoft.com/office/drawing/2014/main" id="{567356EB-E064-64E4-696F-7545173E00E4}"/>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654800" y="1825625"/>
            <a:ext cx="1006475" cy="134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4C81D50E-234F-AEDA-D7D8-37B4C2AB21D6}"/>
              </a:ext>
            </a:extLst>
          </p:cNvPr>
          <p:cNvSpPr/>
          <p:nvPr/>
        </p:nvSpPr>
        <p:spPr>
          <a:xfrm>
            <a:off x="5505450" y="3298825"/>
            <a:ext cx="1047750" cy="2840038"/>
          </a:xfrm>
          <a:prstGeom prst="rect">
            <a:avLst/>
          </a:prstGeom>
        </p:spPr>
        <p:txBody>
          <a:bodyPr>
            <a:spAutoFit/>
          </a:bodyPr>
          <a:lstStyle/>
          <a:p>
            <a:pPr algn="ctr">
              <a:defRPr/>
            </a:pPr>
            <a:r>
              <a:rPr lang="en-US" sz="1050" b="1" dirty="0">
                <a:solidFill>
                  <a:srgbClr val="000000"/>
                </a:solidFill>
                <a:latin typeface="Calibri" panose="020F0502020204030204" pitchFamily="34" charset="0"/>
                <a:cs typeface="Calibri" panose="020F0502020204030204" pitchFamily="34" charset="0"/>
              </a:rPr>
              <a:t>James Earl Jones</a:t>
            </a:r>
          </a:p>
          <a:p>
            <a:pPr algn="ctr">
              <a:defRPr/>
            </a:pPr>
            <a:r>
              <a:rPr lang="en-US" sz="1050" dirty="0">
                <a:solidFill>
                  <a:srgbClr val="000000"/>
                </a:solidFill>
                <a:latin typeface="Calibri" panose="020F0502020204030204" pitchFamily="34" charset="0"/>
                <a:cs typeface="Calibri" panose="020F0502020204030204" pitchFamily="34" charset="0"/>
              </a:rPr>
              <a:t>American actor. His career has spanned more than 60 years, and he has been described as "one of America's most distinguished and versatile" actors and "one of the greatest actors in American history</a:t>
            </a:r>
            <a:endParaRPr lang="en-US" sz="1050" dirty="0">
              <a:latin typeface="Calibri" panose="020F0502020204030204" pitchFamily="34" charset="0"/>
              <a:cs typeface="Calibri" panose="020F0502020204030204" pitchFamily="34" charset="0"/>
            </a:endParaRPr>
          </a:p>
        </p:txBody>
      </p:sp>
      <p:pic>
        <p:nvPicPr>
          <p:cNvPr id="11278" name="Picture 13">
            <a:extLst>
              <a:ext uri="{FF2B5EF4-FFF2-40B4-BE49-F238E27FC236}">
                <a16:creationId xmlns:a16="http://schemas.microsoft.com/office/drawing/2014/main" id="{4E075726-9C09-6D3C-CB8E-09FE89D96935}"/>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557838" y="1811338"/>
            <a:ext cx="995362" cy="134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9" name="Picture 1">
            <a:extLst>
              <a:ext uri="{FF2B5EF4-FFF2-40B4-BE49-F238E27FC236}">
                <a16:creationId xmlns:a16="http://schemas.microsoft.com/office/drawing/2014/main" id="{47442978-BCCF-61FC-D57A-55D8ECF89F36}"/>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228600" y="120650"/>
            <a:ext cx="128587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a:extLst>
              <a:ext uri="{FF2B5EF4-FFF2-40B4-BE49-F238E27FC236}">
                <a16:creationId xmlns:a16="http://schemas.microsoft.com/office/drawing/2014/main" id="{B1E79E33-E732-01B7-D8D5-D836AAB52983}"/>
              </a:ext>
            </a:extLst>
          </p:cNvPr>
          <p:cNvSpPr>
            <a:spLocks noGrp="1"/>
          </p:cNvSpPr>
          <p:nvPr>
            <p:ph type="ctrTitle"/>
          </p:nvPr>
        </p:nvSpPr>
        <p:spPr>
          <a:xfrm>
            <a:off x="685800" y="1143000"/>
            <a:ext cx="8305800" cy="1905000"/>
          </a:xfrm>
        </p:spPr>
        <p:txBody>
          <a:bodyPr/>
          <a:lstStyle/>
          <a:p>
            <a:pPr eaLnBrk="1" hangingPunct="1">
              <a:defRPr/>
            </a:pPr>
            <a:r>
              <a:rPr lang="en-US" altLang="en-US" sz="5400" dirty="0">
                <a:latin typeface="+mn-lt"/>
                <a:cs typeface="Times New Roman" panose="02020603050405020304" pitchFamily="18" charset="0"/>
              </a:rPr>
              <a:t>HIGH SCHOOL </a:t>
            </a:r>
            <a:br>
              <a:rPr lang="en-US" altLang="en-US" sz="5400" dirty="0">
                <a:latin typeface="+mn-lt"/>
                <a:cs typeface="Times New Roman" panose="02020603050405020304" pitchFamily="18" charset="0"/>
              </a:rPr>
            </a:br>
            <a:r>
              <a:rPr lang="en-US" altLang="en-US" sz="5400" dirty="0">
                <a:latin typeface="+mn-lt"/>
                <a:cs typeface="Times New Roman" panose="02020603050405020304" pitchFamily="18" charset="0"/>
              </a:rPr>
              <a:t>Scholarship</a:t>
            </a:r>
            <a:r>
              <a:rPr lang="en-US" altLang="en-US" sz="5400" dirty="0">
                <a:latin typeface="+mn-lt"/>
              </a:rPr>
              <a:t> </a:t>
            </a:r>
            <a:r>
              <a:rPr lang="en-US" altLang="en-US" sz="5400" dirty="0">
                <a:latin typeface="+mn-lt"/>
                <a:cs typeface="Times New Roman" panose="02020603050405020304" pitchFamily="18" charset="0"/>
              </a:rPr>
              <a:t>Opportunities</a:t>
            </a:r>
          </a:p>
        </p:txBody>
      </p:sp>
      <p:sp>
        <p:nvSpPr>
          <p:cNvPr id="12291" name="Subtitle 4">
            <a:extLst>
              <a:ext uri="{FF2B5EF4-FFF2-40B4-BE49-F238E27FC236}">
                <a16:creationId xmlns:a16="http://schemas.microsoft.com/office/drawing/2014/main" id="{E43664CA-DD83-7450-7B57-069CF428C767}"/>
              </a:ext>
            </a:extLst>
          </p:cNvPr>
          <p:cNvSpPr>
            <a:spLocks noGrp="1"/>
          </p:cNvSpPr>
          <p:nvPr>
            <p:ph type="subTitle" idx="1"/>
          </p:nvPr>
        </p:nvSpPr>
        <p:spPr>
          <a:xfrm>
            <a:off x="1066800" y="3810000"/>
            <a:ext cx="7162800" cy="2133600"/>
          </a:xfrm>
        </p:spPr>
        <p:txBody>
          <a:bodyPr/>
          <a:lstStyle/>
          <a:p>
            <a:pPr eaLnBrk="1" hangingPunct="1"/>
            <a:r>
              <a:rPr lang="en-US" altLang="en-US" sz="4400">
                <a:cs typeface="Calibri" panose="020F0502020204030204" pitchFamily="34" charset="0"/>
              </a:rPr>
              <a:t>4 YR </a:t>
            </a:r>
          </a:p>
          <a:p>
            <a:pPr eaLnBrk="1" hangingPunct="1"/>
            <a:endParaRPr lang="en-US" altLang="en-US" sz="4400">
              <a:cs typeface="Calibri" panose="020F0502020204030204" pitchFamily="34" charset="0"/>
            </a:endParaRPr>
          </a:p>
          <a:p>
            <a:pPr eaLnBrk="1" hangingPunct="1"/>
            <a:r>
              <a:rPr lang="en-US" altLang="en-US" sz="4400">
                <a:cs typeface="Calibri" panose="020F0502020204030204" pitchFamily="34" charset="0"/>
              </a:rPr>
              <a:t>3 YR ADVANCED DESIGNEE</a:t>
            </a:r>
          </a:p>
        </p:txBody>
      </p:sp>
      <p:pic>
        <p:nvPicPr>
          <p:cNvPr id="12292" name="Picture 4">
            <a:extLst>
              <a:ext uri="{FF2B5EF4-FFF2-40B4-BE49-F238E27FC236}">
                <a16:creationId xmlns:a16="http://schemas.microsoft.com/office/drawing/2014/main" id="{6D0B341C-06B8-42B6-83A1-74F783D9125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00988" y="304800"/>
            <a:ext cx="6572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1">
            <a:extLst>
              <a:ext uri="{FF2B5EF4-FFF2-40B4-BE49-F238E27FC236}">
                <a16:creationId xmlns:a16="http://schemas.microsoft.com/office/drawing/2014/main" id="{EB71BA5F-C878-1AA3-697F-4EF62504E9C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71463"/>
            <a:ext cx="1285875"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
            <a:extLst>
              <a:ext uri="{FF2B5EF4-FFF2-40B4-BE49-F238E27FC236}">
                <a16:creationId xmlns:a16="http://schemas.microsoft.com/office/drawing/2014/main" id="{B7E8D3EB-B7A4-5416-F8C7-EEB41215D74F}"/>
              </a:ext>
            </a:extLst>
          </p:cNvPr>
          <p:cNvSpPr>
            <a:spLocks noGrp="1"/>
          </p:cNvSpPr>
          <p:nvPr>
            <p:ph type="title"/>
          </p:nvPr>
        </p:nvSpPr>
        <p:spPr/>
        <p:txBody>
          <a:bodyPr/>
          <a:lstStyle/>
          <a:p>
            <a:pPr algn="ctr" eaLnBrk="1" hangingPunct="1"/>
            <a:r>
              <a:rPr lang="en-US" altLang="en-US" u="sng">
                <a:latin typeface="Calibri" panose="020F0502020204030204" pitchFamily="34" charset="0"/>
                <a:cs typeface="Calibri" panose="020F0502020204030204" pitchFamily="34" charset="0"/>
              </a:rPr>
              <a:t>SCHOLARSHIP APPLICATION</a:t>
            </a:r>
          </a:p>
        </p:txBody>
      </p:sp>
      <p:sp>
        <p:nvSpPr>
          <p:cNvPr id="9219" name="Content Placeholder 1">
            <a:extLst>
              <a:ext uri="{FF2B5EF4-FFF2-40B4-BE49-F238E27FC236}">
                <a16:creationId xmlns:a16="http://schemas.microsoft.com/office/drawing/2014/main" id="{16851F6C-56DB-C894-FD8A-6475BCDC6C8B}"/>
              </a:ext>
            </a:extLst>
          </p:cNvPr>
          <p:cNvSpPr>
            <a:spLocks noGrp="1"/>
          </p:cNvSpPr>
          <p:nvPr>
            <p:ph idx="1"/>
          </p:nvPr>
        </p:nvSpPr>
        <p:spPr/>
        <p:txBody>
          <a:bodyPr rtlCol="0">
            <a:normAutofit fontScale="92500"/>
          </a:bodyPr>
          <a:lstStyle/>
          <a:p>
            <a:pPr marL="0" indent="0" algn="ctr" eaLnBrk="1" hangingPunct="1">
              <a:buFont typeface="Arial" panose="020B0604020202020204" pitchFamily="34" charset="0"/>
              <a:buNone/>
              <a:defRPr/>
            </a:pPr>
            <a:r>
              <a:rPr lang="en-US" altLang="en-US" sz="3500" dirty="0">
                <a:solidFill>
                  <a:srgbClr val="0000FF"/>
                </a:solidFill>
                <a:cs typeface="Calibri" panose="020F0502020204030204" pitchFamily="34" charset="0"/>
                <a:hlinkClick r:id="rId2"/>
              </a:rPr>
              <a:t>www.goarmy.com/rotc</a:t>
            </a:r>
            <a:endParaRPr lang="en-US" altLang="en-US" sz="3500" dirty="0">
              <a:solidFill>
                <a:srgbClr val="0000FF"/>
              </a:solidFill>
              <a:cs typeface="Calibri" panose="020F0502020204030204" pitchFamily="34" charset="0"/>
            </a:endParaRPr>
          </a:p>
          <a:p>
            <a:pPr marL="0" indent="0" algn="ctr" eaLnBrk="1" hangingPunct="1">
              <a:buFont typeface="Arial" panose="020B0604020202020204" pitchFamily="34" charset="0"/>
              <a:buNone/>
              <a:defRPr/>
            </a:pPr>
            <a:endParaRPr lang="en-US" altLang="en-US" sz="3500" dirty="0">
              <a:solidFill>
                <a:srgbClr val="0000FF"/>
              </a:solidFill>
              <a:cs typeface="Calibri" panose="020F0502020204030204" pitchFamily="34" charset="0"/>
            </a:endParaRPr>
          </a:p>
          <a:p>
            <a:pPr marL="0" indent="0" algn="ctr" eaLnBrk="1" hangingPunct="1">
              <a:buFont typeface="Arial" panose="020B0604020202020204" pitchFamily="34" charset="0"/>
              <a:buNone/>
              <a:defRPr/>
            </a:pPr>
            <a:r>
              <a:rPr lang="en-US" altLang="en-US" sz="3500" dirty="0">
                <a:cs typeface="Calibri" panose="020F0502020204030204" pitchFamily="34" charset="0"/>
              </a:rPr>
              <a:t>APPLICATION OPENS 12 JUNE OF JUNIOR YEAR</a:t>
            </a:r>
          </a:p>
          <a:p>
            <a:pPr marL="0" indent="0" algn="ctr" eaLnBrk="1" hangingPunct="1">
              <a:buFont typeface="Arial" panose="020B0604020202020204" pitchFamily="34" charset="0"/>
              <a:buNone/>
              <a:defRPr/>
            </a:pPr>
            <a:endParaRPr lang="en-US" altLang="en-US" sz="3500" dirty="0">
              <a:cs typeface="Calibri" panose="020F0502020204030204" pitchFamily="34" charset="0"/>
            </a:endParaRPr>
          </a:p>
          <a:p>
            <a:pPr marL="0" indent="0" algn="ctr" eaLnBrk="1" hangingPunct="1">
              <a:buFont typeface="Arial" panose="020B0604020202020204" pitchFamily="34" charset="0"/>
              <a:buNone/>
              <a:defRPr/>
            </a:pPr>
            <a:r>
              <a:rPr lang="en-US" altLang="en-US" sz="3500" dirty="0">
                <a:cs typeface="Calibri" panose="020F0502020204030204" pitchFamily="34" charset="0"/>
              </a:rPr>
              <a:t>DEADLINE TO INITIATE APPLICATION – 04 FEB OF STUDENT’S SENIOR YEAR</a:t>
            </a:r>
          </a:p>
          <a:p>
            <a:pPr eaLnBrk="1" hangingPunct="1">
              <a:defRPr/>
            </a:pPr>
            <a:endParaRPr lang="en-US" altLang="en-US" sz="3500" dirty="0">
              <a:cs typeface="Calibri" panose="020F0502020204030204" pitchFamily="34" charset="0"/>
            </a:endParaRPr>
          </a:p>
          <a:p>
            <a:pPr eaLnBrk="1" hangingPunct="1">
              <a:buFont typeface="Wingdings 3" panose="05040102010807070707" pitchFamily="18" charset="2"/>
              <a:buNone/>
              <a:defRPr/>
            </a:pPr>
            <a:r>
              <a:rPr lang="en-US" altLang="en-US" dirty="0">
                <a:latin typeface="Times New Roman" panose="02020603050405020304" pitchFamily="18" charset="0"/>
                <a:cs typeface="Times New Roman" panose="02020603050405020304" pitchFamily="18" charset="0"/>
              </a:rPr>
              <a:t> </a:t>
            </a:r>
          </a:p>
          <a:p>
            <a:pPr eaLnBrk="1" hangingPunct="1">
              <a:defRPr/>
            </a:pPr>
            <a:endParaRPr lang="en-US" altLang="en-US" dirty="0">
              <a:latin typeface="Times New Roman" panose="02020603050405020304" pitchFamily="18" charset="0"/>
              <a:cs typeface="Times New Roman" panose="02020603050405020304" pitchFamily="18" charset="0"/>
            </a:endParaRPr>
          </a:p>
          <a:p>
            <a:pPr eaLnBrk="1" hangingPunct="1">
              <a:defRPr/>
            </a:pPr>
            <a:endParaRPr lang="en-US" altLang="en-US" dirty="0">
              <a:latin typeface="Times New Roman" panose="02020603050405020304" pitchFamily="18" charset="0"/>
              <a:cs typeface="Times New Roman" panose="02020603050405020304" pitchFamily="18" charset="0"/>
            </a:endParaRPr>
          </a:p>
        </p:txBody>
      </p:sp>
      <p:pic>
        <p:nvPicPr>
          <p:cNvPr id="13316" name="Picture 4">
            <a:extLst>
              <a:ext uri="{FF2B5EF4-FFF2-40B4-BE49-F238E27FC236}">
                <a16:creationId xmlns:a16="http://schemas.microsoft.com/office/drawing/2014/main" id="{5B00AEE6-004A-BE10-56EF-1CAB104C7AF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24800" y="250825"/>
            <a:ext cx="784225" cy="108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1">
            <a:extLst>
              <a:ext uri="{FF2B5EF4-FFF2-40B4-BE49-F238E27FC236}">
                <a16:creationId xmlns:a16="http://schemas.microsoft.com/office/drawing/2014/main" id="{ABE6CCFE-588B-12A7-6F65-22AAC645A2C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2400" y="365125"/>
            <a:ext cx="128587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79B7935F44BCD4D9F31479DECD9D668" ma:contentTypeVersion="2" ma:contentTypeDescription="Create a new document." ma:contentTypeScope="" ma:versionID="068691401e918f340b6c3023f90c120a">
  <xsd:schema xmlns:xsd="http://www.w3.org/2001/XMLSchema" xmlns:xs="http://www.w3.org/2001/XMLSchema" xmlns:p="http://schemas.microsoft.com/office/2006/metadata/properties" xmlns:ns2="1edfdd97-27d8-4da7-aceb-8c8af296a55a" targetNamespace="http://schemas.microsoft.com/office/2006/metadata/properties" ma:root="true" ma:fieldsID="e15f3c07e5395a38ab80b3f7f02a8483" ns2:_="">
    <xsd:import namespace="1edfdd97-27d8-4da7-aceb-8c8af296a55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dfdd97-27d8-4da7-aceb-8c8af296a5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69A6D58-FA91-49E2-B7D2-82745FE577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dfdd97-27d8-4da7-aceb-8c8af296a5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9EC74FB-56F4-4C5B-8560-FAA778EA83B2}">
  <ds:schemaRefs>
    <ds:schemaRef ds:uri="http://schemas.microsoft.com/sharepoint/v3/contenttype/forms"/>
  </ds:schemaRefs>
</ds:datastoreItem>
</file>

<file path=customXml/itemProps3.xml><?xml version="1.0" encoding="utf-8"?>
<ds:datastoreItem xmlns:ds="http://schemas.openxmlformats.org/officeDocument/2006/customXml" ds:itemID="{BE8E8D70-64C3-406D-BFF8-D0CE1B4B54A7}">
  <ds:schemaRefs>
    <ds:schemaRef ds:uri="http://schemas.microsoft.com/office/infopath/2007/PartnerControls"/>
    <ds:schemaRef ds:uri="1edfdd97-27d8-4da7-aceb-8c8af296a55a"/>
    <ds:schemaRef ds:uri="http://purl.org/dc/dcmitype/"/>
    <ds:schemaRef ds:uri="http://schemas.microsoft.com/office/2006/documentManagement/types"/>
    <ds:schemaRef ds:uri="http://schemas.openxmlformats.org/package/2006/metadata/core-properties"/>
    <ds:schemaRef ds:uri="http://purl.org/dc/terms/"/>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333</TotalTime>
  <Words>1772</Words>
  <Application>Microsoft Macintosh PowerPoint</Application>
  <PresentationFormat>On-screen Show (4:3)</PresentationFormat>
  <Paragraphs>276</Paragraphs>
  <Slides>30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Calibri Light</vt:lpstr>
      <vt:lpstr>Times New Roman</vt:lpstr>
      <vt:lpstr>Wingdings 3</vt:lpstr>
      <vt:lpstr>Office Theme</vt:lpstr>
      <vt:lpstr>Agenda</vt:lpstr>
      <vt:lpstr>ARMY ROTC</vt:lpstr>
      <vt:lpstr>ARMY ROTC</vt:lpstr>
      <vt:lpstr>Army ROTC Training  Opportunities</vt:lpstr>
      <vt:lpstr>PATHS TO A COMMISSION THROUGH ROTC</vt:lpstr>
      <vt:lpstr>PATHS TO A COMMISSION THROUGH ROTC</vt:lpstr>
      <vt:lpstr>PowerPoint Presentation</vt:lpstr>
      <vt:lpstr>HIGH SCHOOL  Scholarship Opportunities</vt:lpstr>
      <vt:lpstr>SCHOLARSHIP APPLICATION</vt:lpstr>
      <vt:lpstr> BOARD READY</vt:lpstr>
      <vt:lpstr>PowerPoint Presentation</vt:lpstr>
      <vt:lpstr>PowerPoint Presentation</vt:lpstr>
      <vt:lpstr>Scholarships </vt:lpstr>
      <vt:lpstr>Service Obligation</vt:lpstr>
      <vt:lpstr>Contact Information</vt:lpstr>
      <vt:lpstr>Agenda</vt:lpstr>
      <vt:lpstr>ARMY ROTC</vt:lpstr>
      <vt:lpstr>ARMY ROTC</vt:lpstr>
      <vt:lpstr>Army ROTC Training  Opportunities</vt:lpstr>
      <vt:lpstr>PATHS TO A COMMISSION THROUGH ROTC</vt:lpstr>
      <vt:lpstr>PATHS TO A COMMISSION THROUGH ROTC</vt:lpstr>
      <vt:lpstr>PowerPoint Presentation</vt:lpstr>
      <vt:lpstr>HIGH SCHOOL  Scholarship Opportunities</vt:lpstr>
      <vt:lpstr>SCHOLARSHIP APPLICATION</vt:lpstr>
      <vt:lpstr> BOARD READY</vt:lpstr>
      <vt:lpstr>PowerPoint Presentation</vt:lpstr>
      <vt:lpstr>PowerPoint Presentation</vt:lpstr>
      <vt:lpstr>Scholarships </vt:lpstr>
      <vt:lpstr>Service Obligation</vt:lpstr>
      <vt:lpstr>Contact Information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ARMY ROTC</dc:title>
  <dc:creator>Administrator</dc:creator>
  <cp:lastModifiedBy>Veronica, Mark</cp:lastModifiedBy>
  <cp:revision>62</cp:revision>
  <cp:lastPrinted>2023-03-27T19:54:30Z</cp:lastPrinted>
  <dcterms:created xsi:type="dcterms:W3CDTF">2014-03-17T16:48:38Z</dcterms:created>
  <dcterms:modified xsi:type="dcterms:W3CDTF">2023-03-30T17:20:04Z</dcterms:modified>
</cp:coreProperties>
</file>